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media/image5.jpeg" ContentType="image/jpeg"/>
  <Override PartName="/ppt/charts/chart10.xml" ContentType="application/vnd.openxmlformats-officedocument.drawingml.chart+xml"/>
  <Override PartName="/ppt/media/image6.jpeg" ContentType="image/jpeg"/>
  <Override PartName="/ppt/charts/chart1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1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0.xlsx"/></Relationships>

</file>

<file path=ppt/charts/_rels/chart1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_rels/chart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9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PreAlg LNHeader06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_ALG2 LTHeader6-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09PreAlg LNHeader06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09_ALG2 LTHeader6-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Chapter 5</a:t>
            </a:r>
          </a:p>
        </p:txBody>
      </p:sp>
      <p:pic>
        <p:nvPicPr>
          <p:cNvPr id="27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PreAlg LNHeader06-0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ALG2 LTHeader6-1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NHeader06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ALG2 LTHeader6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PreAlg LNHeader06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ALG2 LTHeader6-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PreAlg LNHeader06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ALG2 LTHeader6-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_ALG2 LTHeader6-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PreAlg LNHeader06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ALG2 LTHeader6-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PreAlg LNHeader06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Real World Ex_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ALG2 LTHeader6-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_PAlg-On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esson Menu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PreAlg LNHeader06-0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ALG2 LTHeader6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chart" Target="../charts/chart1.xml"/><Relationship Id="rId4" Type="http://schemas.openxmlformats.org/officeDocument/2006/relationships/image" Target="../media/image34.png"/><Relationship Id="rId5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5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chart" Target="../charts/chart3.xml"/><Relationship Id="rId4" Type="http://schemas.openxmlformats.org/officeDocument/2006/relationships/image" Target="../media/image34.png"/><Relationship Id="rId5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chart" Target="../charts/chart4.xml"/><Relationship Id="rId4" Type="http://schemas.openxmlformats.org/officeDocument/2006/relationships/image" Target="../media/image34.png"/><Relationship Id="rId5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7.xml"/><Relationship Id="rId6" Type="http://schemas.openxmlformats.org/officeDocument/2006/relationships/slide" Target="slide5.xml"/><Relationship Id="rId7" Type="http://schemas.openxmlformats.org/officeDocument/2006/relationships/slide" Target="slide8.xml"/><Relationship Id="rId8" Type="http://schemas.openxmlformats.org/officeDocument/2006/relationships/slide" Target="slide11.xml"/><Relationship Id="rId9" Type="http://schemas.openxmlformats.org/officeDocument/2006/relationships/slide" Target="slide14.xml"/><Relationship Id="rId10" Type="http://schemas.openxmlformats.org/officeDocument/2006/relationships/slide" Target="slide17.xml"/><Relationship Id="rId11" Type="http://schemas.openxmlformats.org/officeDocument/2006/relationships/slide" Target="slide20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Relationship Id="rId5" Type="http://schemas.openxmlformats.org/officeDocument/2006/relationships/image" Target="../media/image4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9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0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1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09_ALG2 Splash arm.png"/>
          <p:cNvPicPr/>
          <p:nvPr/>
        </p:nvPicPr>
        <p:blipFill>
          <a:blip r:embed="rId3">
            <a:extLst/>
          </a:blip>
          <a:srcRect l="15318" t="57804" r="62173" b="16627"/>
          <a:stretch>
            <a:fillRect/>
          </a:stretch>
        </p:blipFill>
        <p:spPr>
          <a:xfrm>
            <a:off x="3676649" y="3962399"/>
            <a:ext cx="2057402" cy="175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42" name="09PreAlg LNHeader06-0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530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09_ALG2 LTHeader6-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207" name="Shape 207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Simplify Expressions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876300" y="1171575"/>
            <a:ext cx="7705725" cy="1089894"/>
            <a:chOff x="0" y="0"/>
            <a:chExt cx="7705725" cy="1089893"/>
          </a:xfrm>
        </p:grpSpPr>
        <p:pic>
          <p:nvPicPr>
            <p:cNvPr id="208" name="6-1-3.png"/>
            <p:cNvPicPr/>
            <p:nvPr/>
          </p:nvPicPr>
          <p:blipFill>
            <a:blip r:embed="rId2">
              <a:extLst/>
            </a:blip>
            <a:srcRect l="0" t="0" r="53198" b="85383"/>
            <a:stretch>
              <a:fillRect/>
            </a:stretch>
          </p:blipFill>
          <p:spPr>
            <a:xfrm>
              <a:off x="4000499" y="0"/>
              <a:ext cx="1022352" cy="1084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331787"/>
              <a:ext cx="7705725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E01B22"/>
                  </a:solidFill>
                </a:rPr>
                <a:t>C.</a:t>
              </a:r>
              <a:r>
                <a:rPr b="1" sz="2400">
                  <a:solidFill>
                    <a:srgbClr val="00539D"/>
                  </a:solidFill>
                </a:rPr>
                <a:t> Simplify the expression            . Assume that no variable equals 0.</a:t>
              </a:r>
            </a:p>
          </p:txBody>
        </p:sp>
      </p:grpSp>
      <p:sp>
        <p:nvSpPr>
          <p:cNvPr id="211" name="Shape 211"/>
          <p:cNvSpPr/>
          <p:nvPr/>
        </p:nvSpPr>
        <p:spPr>
          <a:xfrm>
            <a:off x="4591050" y="2771775"/>
            <a:ext cx="3829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Power of a quotient</a:t>
            </a:r>
          </a:p>
        </p:txBody>
      </p:sp>
      <p:sp>
        <p:nvSpPr>
          <p:cNvPr id="212" name="Shape 212"/>
          <p:cNvSpPr/>
          <p:nvPr/>
        </p:nvSpPr>
        <p:spPr>
          <a:xfrm>
            <a:off x="4591050" y="4098925"/>
            <a:ext cx="38576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Power of a product</a:t>
            </a:r>
          </a:p>
        </p:txBody>
      </p:sp>
      <p:pic>
        <p:nvPicPr>
          <p:cNvPr id="213" name="6-1-3.png"/>
          <p:cNvPicPr/>
          <p:nvPr/>
        </p:nvPicPr>
        <p:blipFill>
          <a:blip r:embed="rId2">
            <a:extLst/>
          </a:blip>
          <a:srcRect l="0" t="53157" r="0" b="28889"/>
          <a:stretch>
            <a:fillRect/>
          </a:stretch>
        </p:blipFill>
        <p:spPr>
          <a:xfrm>
            <a:off x="2159000" y="3681412"/>
            <a:ext cx="2184400" cy="1331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Lesson 06-01-01c_edit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412" y="2457450"/>
            <a:ext cx="2239963" cy="1131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4"/>
      <p:bldP build="whole" bldLvl="1" animBg="1" rev="0" advAuto="0" spid="211" grpId="3"/>
      <p:bldP build="whole" bldLvl="1" animBg="1" rev="0" advAuto="0" spid="210" grpId="1"/>
      <p:bldP build="whole" bldLvl="1" animBg="1" rev="0" advAuto="0" spid="214" grpId="2"/>
      <p:bldP build="whole" bldLvl="1" animBg="1" rev="0" advAuto="0" spid="212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217" name="Shape 217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Simplify Expressions</a:t>
            </a:r>
            <a:endParaRPr sz="2000"/>
          </a:p>
        </p:txBody>
      </p:sp>
      <p:pic>
        <p:nvPicPr>
          <p:cNvPr id="218" name="6-1-3.png"/>
          <p:cNvPicPr/>
          <p:nvPr/>
        </p:nvPicPr>
        <p:blipFill>
          <a:blip r:embed="rId2">
            <a:extLst/>
          </a:blip>
          <a:srcRect l="0" t="88336" r="0" b="0"/>
          <a:stretch>
            <a:fillRect/>
          </a:stretch>
        </p:blipFill>
        <p:spPr>
          <a:xfrm>
            <a:off x="942975" y="3878262"/>
            <a:ext cx="2184400" cy="86534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4591050" y="1590675"/>
            <a:ext cx="2819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Power of a power</a:t>
            </a:r>
          </a:p>
        </p:txBody>
      </p:sp>
      <p:pic>
        <p:nvPicPr>
          <p:cNvPr id="220" name="6-1-3.png"/>
          <p:cNvPicPr/>
          <p:nvPr/>
        </p:nvPicPr>
        <p:blipFill>
          <a:blip r:embed="rId2">
            <a:extLst/>
          </a:blip>
          <a:srcRect l="0" t="73699" r="0" b="13482"/>
          <a:stretch>
            <a:fillRect/>
          </a:stretch>
        </p:blipFill>
        <p:spPr>
          <a:xfrm>
            <a:off x="2159000" y="1343025"/>
            <a:ext cx="2184400" cy="950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2"/>
      <p:bldP build="whole" bldLvl="1" animBg="1" rev="0" advAuto="0" spid="220" grpId="1"/>
      <p:bldP build="whole" bldLvl="1" animBg="1" rev="0" advAuto="0" spid="21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4"/>
          <p:cNvGrpSpPr/>
          <p:nvPr/>
        </p:nvGrpSpPr>
        <p:grpSpPr>
          <a:xfrm>
            <a:off x="857250" y="2238375"/>
            <a:ext cx="2790825" cy="4170645"/>
            <a:chOff x="0" y="0"/>
            <a:chExt cx="2790825" cy="4170644"/>
          </a:xfrm>
        </p:grpSpPr>
        <p:sp>
          <p:nvSpPr>
            <p:cNvPr id="222" name="Shape 222"/>
            <p:cNvSpPr/>
            <p:nvPr/>
          </p:nvSpPr>
          <p:spPr>
            <a:xfrm>
              <a:off x="0" y="117475"/>
              <a:ext cx="2790825" cy="2649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223" name="6-1-5.png"/>
            <p:cNvPicPr/>
            <p:nvPr/>
          </p:nvPicPr>
          <p:blipFill>
            <a:blip r:embed="rId2">
              <a:extLst/>
            </a:blip>
            <a:srcRect l="0" t="14624" r="65321" b="0"/>
            <a:stretch>
              <a:fillRect/>
            </a:stretch>
          </p:blipFill>
          <p:spPr>
            <a:xfrm>
              <a:off x="590550" y="0"/>
              <a:ext cx="900113" cy="4170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Shape 225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227" name="Chart 227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30" name="Group 230"/>
          <p:cNvGrpSpPr/>
          <p:nvPr/>
        </p:nvGrpSpPr>
        <p:grpSpPr>
          <a:xfrm>
            <a:off x="476250" y="1457325"/>
            <a:ext cx="8020050" cy="796206"/>
            <a:chOff x="0" y="0"/>
            <a:chExt cx="8020050" cy="796205"/>
          </a:xfrm>
        </p:grpSpPr>
        <p:pic>
          <p:nvPicPr>
            <p:cNvPr id="228" name="6-1-5.png"/>
            <p:cNvPicPr/>
            <p:nvPr/>
          </p:nvPicPr>
          <p:blipFill>
            <a:blip r:embed="rId2">
              <a:extLst/>
            </a:blip>
            <a:srcRect l="0" t="0" r="0" b="89080"/>
            <a:stretch>
              <a:fillRect/>
            </a:stretch>
          </p:blipFill>
          <p:spPr>
            <a:xfrm>
              <a:off x="4357687" y="0"/>
              <a:ext cx="2595563" cy="53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9" name="Shape 229"/>
            <p:cNvSpPr/>
            <p:nvPr/>
          </p:nvSpPr>
          <p:spPr>
            <a:xfrm>
              <a:off x="0" y="38099"/>
              <a:ext cx="8020050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</a:pPr>
              <a:r>
                <a:rPr b="1" sz="2400">
                  <a:solidFill>
                    <a:srgbClr val="E01B22"/>
                  </a:solidFill>
                </a:rPr>
                <a:t>A.</a:t>
              </a:r>
              <a:r>
                <a:rPr b="1" sz="2400">
                  <a:solidFill>
                    <a:srgbClr val="00539D"/>
                  </a:solidFill>
                </a:rPr>
                <a:t> Simplify the expression                                . Assume that no variable equals 0.</a:t>
              </a:r>
            </a:p>
          </p:txBody>
        </p:sp>
      </p:grpSp>
      <p:sp>
        <p:nvSpPr>
          <p:cNvPr id="231" name="Shape 231"/>
          <p:cNvSpPr/>
          <p:nvPr/>
        </p:nvSpPr>
        <p:spPr>
          <a:xfrm>
            <a:off x="866775" y="45910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2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4"/>
      <p:bldP build="whole" bldLvl="1" animBg="1" rev="0" advAuto="0" spid="231" grpId="6"/>
      <p:bldP build="whole" bldLvl="1" animBg="1" rev="0" advAuto="0" spid="230" grpId="3"/>
      <p:bldP build="whole" bldLvl="1" animBg="1" rev="0" advAuto="0" spid="232" grpId="1"/>
      <p:bldP build="whole" bldLvl="1" animBg="1" rev="0" advAuto="0" spid="233" grpId="2"/>
      <p:bldP build="whole" bldLvl="1" animBg="1" rev="0" advAuto="0" spid="227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237" name="Chart 237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240" name="Group 240"/>
          <p:cNvGrpSpPr/>
          <p:nvPr/>
        </p:nvGrpSpPr>
        <p:grpSpPr>
          <a:xfrm>
            <a:off x="476250" y="1270000"/>
            <a:ext cx="8020050" cy="977181"/>
            <a:chOff x="0" y="0"/>
            <a:chExt cx="8020050" cy="977180"/>
          </a:xfrm>
        </p:grpSpPr>
        <p:sp>
          <p:nvSpPr>
            <p:cNvPr id="238" name="Shape 238"/>
            <p:cNvSpPr/>
            <p:nvPr/>
          </p:nvSpPr>
          <p:spPr>
            <a:xfrm>
              <a:off x="0" y="219074"/>
              <a:ext cx="8020050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</a:pPr>
              <a:r>
                <a:rPr b="1" sz="2400">
                  <a:solidFill>
                    <a:srgbClr val="E01B22"/>
                  </a:solidFill>
                </a:rPr>
                <a:t>B.</a:t>
              </a:r>
              <a:r>
                <a:rPr b="1" sz="2400">
                  <a:solidFill>
                    <a:srgbClr val="00539D"/>
                  </a:solidFill>
                </a:rPr>
                <a:t> Simplify the expression          Assume that no variable equals 0.</a:t>
              </a:r>
            </a:p>
          </p:txBody>
        </p:sp>
        <p:pic>
          <p:nvPicPr>
            <p:cNvPr id="239" name="6-1-6.png"/>
            <p:cNvPicPr/>
            <p:nvPr/>
          </p:nvPicPr>
          <p:blipFill>
            <a:blip r:embed="rId3">
              <a:extLst/>
            </a:blip>
            <a:srcRect l="0" t="0" r="0" b="77563"/>
            <a:stretch>
              <a:fillRect/>
            </a:stretch>
          </p:blipFill>
          <p:spPr>
            <a:xfrm>
              <a:off x="4324350" y="0"/>
              <a:ext cx="658813" cy="906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6" name="Group 246"/>
          <p:cNvGrpSpPr/>
          <p:nvPr/>
        </p:nvGrpSpPr>
        <p:grpSpPr>
          <a:xfrm>
            <a:off x="857250" y="2451099"/>
            <a:ext cx="2790825" cy="3711576"/>
            <a:chOff x="0" y="0"/>
            <a:chExt cx="2790825" cy="3711575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2790825" cy="2649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242" name="6-1-6.png"/>
            <p:cNvPicPr/>
            <p:nvPr/>
          </p:nvPicPr>
          <p:blipFill>
            <a:blip r:embed="rId3">
              <a:extLst/>
            </a:blip>
            <a:srcRect l="0" t="24519" r="0" b="62239"/>
            <a:stretch>
              <a:fillRect/>
            </a:stretch>
          </p:blipFill>
          <p:spPr>
            <a:xfrm>
              <a:off x="571500" y="15874"/>
              <a:ext cx="658813" cy="534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6-1-6.png"/>
            <p:cNvPicPr/>
            <p:nvPr/>
          </p:nvPicPr>
          <p:blipFill>
            <a:blip r:embed="rId3">
              <a:extLst/>
            </a:blip>
            <a:srcRect l="0" t="39843" r="0" b="35833"/>
            <a:stretch>
              <a:fillRect/>
            </a:stretch>
          </p:blipFill>
          <p:spPr>
            <a:xfrm>
              <a:off x="571500" y="890587"/>
              <a:ext cx="658813" cy="982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6-1-6.png"/>
            <p:cNvPicPr/>
            <p:nvPr/>
          </p:nvPicPr>
          <p:blipFill>
            <a:blip r:embed="rId3">
              <a:extLst/>
            </a:blip>
            <a:srcRect l="0" t="64833" r="0" b="12730"/>
            <a:stretch>
              <a:fillRect/>
            </a:stretch>
          </p:blipFill>
          <p:spPr>
            <a:xfrm>
              <a:off x="571500" y="2014537"/>
              <a:ext cx="658813" cy="906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6-1-6.png"/>
            <p:cNvPicPr/>
            <p:nvPr/>
          </p:nvPicPr>
          <p:blipFill>
            <a:blip r:embed="rId3">
              <a:extLst/>
            </a:blip>
            <a:srcRect l="0" t="89115" r="0" b="0"/>
            <a:stretch>
              <a:fillRect/>
            </a:stretch>
          </p:blipFill>
          <p:spPr>
            <a:xfrm>
              <a:off x="571500" y="3271837"/>
              <a:ext cx="658813" cy="439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7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857250" y="24955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3"/>
      <p:bldP build="whole" bldLvl="1" animBg="1" rev="0" advAuto="0" spid="246" grpId="2"/>
      <p:bldP build="whole" bldLvl="1" animBg="1" rev="0" advAuto="0" spid="249" grpId="4"/>
      <p:bldP build="whole" bldLvl="1" animBg="1" rev="0" advAuto="0" spid="24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6"/>
          <p:cNvGrpSpPr/>
          <p:nvPr/>
        </p:nvGrpSpPr>
        <p:grpSpPr>
          <a:xfrm>
            <a:off x="857250" y="2400300"/>
            <a:ext cx="2790825" cy="3990975"/>
            <a:chOff x="0" y="0"/>
            <a:chExt cx="2790825" cy="3990975"/>
          </a:xfrm>
        </p:grpSpPr>
        <p:sp>
          <p:nvSpPr>
            <p:cNvPr id="251" name="Shape 251"/>
            <p:cNvSpPr/>
            <p:nvPr/>
          </p:nvSpPr>
          <p:spPr>
            <a:xfrm>
              <a:off x="0" y="38100"/>
              <a:ext cx="2790825" cy="2649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110000"/>
                </a:lnSpc>
                <a:spcBef>
                  <a:spcPts val="27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252" name="6-1-7.png"/>
            <p:cNvPicPr/>
            <p:nvPr/>
          </p:nvPicPr>
          <p:blipFill>
            <a:blip r:embed="rId2">
              <a:extLst/>
            </a:blip>
            <a:srcRect l="0" t="24345" r="0" b="65191"/>
            <a:stretch>
              <a:fillRect/>
            </a:stretch>
          </p:blipFill>
          <p:spPr>
            <a:xfrm>
              <a:off x="819150" y="0"/>
              <a:ext cx="1014413" cy="49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6-1-7.png"/>
            <p:cNvPicPr/>
            <p:nvPr/>
          </p:nvPicPr>
          <p:blipFill>
            <a:blip r:embed="rId2">
              <a:extLst/>
            </a:blip>
            <a:srcRect l="0" t="38630" r="0" b="41851"/>
            <a:stretch>
              <a:fillRect/>
            </a:stretch>
          </p:blipFill>
          <p:spPr>
            <a:xfrm>
              <a:off x="819150" y="914399"/>
              <a:ext cx="1014413" cy="923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6-1-7.png"/>
            <p:cNvPicPr/>
            <p:nvPr/>
          </p:nvPicPr>
          <p:blipFill>
            <a:blip r:embed="rId2">
              <a:extLst/>
            </a:blip>
            <a:srcRect l="0" t="60362" r="0" b="20724"/>
            <a:stretch>
              <a:fillRect/>
            </a:stretch>
          </p:blipFill>
          <p:spPr>
            <a:xfrm>
              <a:off x="819150" y="2028824"/>
              <a:ext cx="1014413" cy="895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6-1-7.png"/>
            <p:cNvPicPr/>
            <p:nvPr/>
          </p:nvPicPr>
          <p:blipFill>
            <a:blip r:embed="rId2">
              <a:extLst/>
            </a:blip>
            <a:srcRect l="0" t="81488" r="0" b="0"/>
            <a:stretch>
              <a:fillRect/>
            </a:stretch>
          </p:blipFill>
          <p:spPr>
            <a:xfrm>
              <a:off x="819150" y="3114675"/>
              <a:ext cx="1014413" cy="8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Shape 25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259" name="Chart 25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62" name="Group 262"/>
          <p:cNvGrpSpPr/>
          <p:nvPr/>
        </p:nvGrpSpPr>
        <p:grpSpPr>
          <a:xfrm>
            <a:off x="476250" y="1184275"/>
            <a:ext cx="8020050" cy="1062906"/>
            <a:chOff x="0" y="0"/>
            <a:chExt cx="8020050" cy="1062905"/>
          </a:xfrm>
        </p:grpSpPr>
        <p:pic>
          <p:nvPicPr>
            <p:cNvPr id="260" name="6-1-7.png"/>
            <p:cNvPicPr/>
            <p:nvPr/>
          </p:nvPicPr>
          <p:blipFill>
            <a:blip r:embed="rId2">
              <a:extLst/>
            </a:blip>
            <a:srcRect l="0" t="0" r="0" b="78068"/>
            <a:stretch>
              <a:fillRect/>
            </a:stretch>
          </p:blipFill>
          <p:spPr>
            <a:xfrm>
              <a:off x="4329112" y="0"/>
              <a:ext cx="1014413" cy="1038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Shape 261"/>
            <p:cNvSpPr/>
            <p:nvPr/>
          </p:nvSpPr>
          <p:spPr>
            <a:xfrm>
              <a:off x="0" y="304800"/>
              <a:ext cx="8020050" cy="758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</a:pPr>
              <a:r>
                <a:rPr b="1" sz="2400">
                  <a:solidFill>
                    <a:srgbClr val="E01B22"/>
                  </a:solidFill>
                </a:rPr>
                <a:t>C.</a:t>
              </a:r>
              <a:r>
                <a:rPr b="1" sz="2400">
                  <a:solidFill>
                    <a:srgbClr val="00539D"/>
                  </a:solidFill>
                </a:rPr>
                <a:t> Simplify the expression            . Assume that no variable equals 0.</a:t>
              </a:r>
            </a:p>
          </p:txBody>
        </p:sp>
      </p:grpSp>
      <p:sp>
        <p:nvSpPr>
          <p:cNvPr id="263" name="Shape 263"/>
          <p:cNvSpPr/>
          <p:nvPr/>
        </p:nvSpPr>
        <p:spPr>
          <a:xfrm>
            <a:off x="857250" y="46767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4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  <p:bldP build="whole" bldLvl="1" animBg="1" rev="0" advAuto="0" spid="263" grpId="4"/>
      <p:bldP build="whole" bldLvl="1" animBg="1" rev="0" advAuto="0" spid="259" grpId="3"/>
      <p:bldP build="whole" bldLvl="1" animBg="1" rev="0" advAuto="0" spid="25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68" name="Shape 268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Degree of a Polynomial</a:t>
            </a:r>
            <a:endParaRPr sz="2000"/>
          </a:p>
        </p:txBody>
      </p:sp>
      <p:grpSp>
        <p:nvGrpSpPr>
          <p:cNvPr id="271" name="Group 271"/>
          <p:cNvGrpSpPr/>
          <p:nvPr/>
        </p:nvGrpSpPr>
        <p:grpSpPr>
          <a:xfrm>
            <a:off x="419100" y="4703762"/>
            <a:ext cx="8229600" cy="915988"/>
            <a:chOff x="0" y="0"/>
            <a:chExt cx="8229600" cy="915987"/>
          </a:xfrm>
        </p:grpSpPr>
        <p:sp>
          <p:nvSpPr>
            <p:cNvPr id="269" name="Shape 269"/>
            <p:cNvSpPr/>
            <p:nvPr/>
          </p:nvSpPr>
          <p:spPr>
            <a:xfrm>
              <a:off x="0" y="0"/>
              <a:ext cx="82296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1368425" indent="-1023937">
                <a:lnSpc>
                  <a:spcPct val="90000"/>
                </a:lnSpc>
                <a:spcBef>
                  <a:spcPts val="500"/>
                </a:spcBef>
                <a:tabLst>
                  <a:tab pos="19431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  <a:r>
                <a:rPr sz="2400">
                  <a:solidFill>
                    <a:srgbClr val="E01B22"/>
                  </a:solidFill>
                </a:rPr>
                <a:t> 	</a:t>
              </a:r>
            </a:p>
          </p:txBody>
        </p:sp>
        <p:pic>
          <p:nvPicPr>
            <p:cNvPr id="270" name="ALG02_607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24037" y="7937"/>
              <a:ext cx="4765676" cy="908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2" name="ALG02_60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1430337"/>
            <a:ext cx="7947025" cy="808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  <p:bldP build="whole" bldLvl="1" animBg="1" rev="0" advAuto="0" spid="2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75" name="Shape 275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Degree of a Polynomial</a:t>
            </a:r>
            <a:endParaRPr sz="2000"/>
          </a:p>
        </p:txBody>
      </p:sp>
      <p:sp>
        <p:nvSpPr>
          <p:cNvPr id="276" name="Shape 276"/>
          <p:cNvSpPr/>
          <p:nvPr/>
        </p:nvSpPr>
        <p:spPr>
          <a:xfrm>
            <a:off x="457200" y="4125912"/>
            <a:ext cx="7991475" cy="172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This expression is a polynomial because each term is a monomial. The degree of the first term is 5 and the degree of the second term is 2 + 7 or 9. The degree of the polynomial is 9.</a:t>
            </a:r>
          </a:p>
        </p:txBody>
      </p:sp>
      <p:pic>
        <p:nvPicPr>
          <p:cNvPr id="277" name="ALG02_6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1296987"/>
            <a:ext cx="7727950" cy="1252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  <p:bldP build="p" bldLvl="5" animBg="1" rev="0" advAuto="0" spid="27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80" name="Shape 280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Degree of a Polynomial</a:t>
            </a:r>
          </a:p>
        </p:txBody>
      </p:sp>
      <p:grpSp>
        <p:nvGrpSpPr>
          <p:cNvPr id="283" name="Group 283"/>
          <p:cNvGrpSpPr/>
          <p:nvPr/>
        </p:nvGrpSpPr>
        <p:grpSpPr>
          <a:xfrm>
            <a:off x="876300" y="1476375"/>
            <a:ext cx="7705725" cy="1106131"/>
            <a:chOff x="0" y="0"/>
            <a:chExt cx="7705725" cy="1106130"/>
          </a:xfrm>
        </p:grpSpPr>
        <p:pic>
          <p:nvPicPr>
            <p:cNvPr id="281" name="6-1-8.png"/>
            <p:cNvPicPr/>
            <p:nvPr/>
          </p:nvPicPr>
          <p:blipFill>
            <a:blip r:embed="rId2">
              <a:extLst/>
            </a:blip>
            <a:srcRect l="0" t="0" r="0" b="69831"/>
            <a:stretch>
              <a:fillRect/>
            </a:stretch>
          </p:blipFill>
          <p:spPr>
            <a:xfrm>
              <a:off x="3333750" y="0"/>
              <a:ext cx="1700213" cy="428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Shape 282"/>
            <p:cNvSpPr/>
            <p:nvPr/>
          </p:nvSpPr>
          <p:spPr>
            <a:xfrm>
              <a:off x="0" y="26987"/>
              <a:ext cx="7705725" cy="1079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E01B22"/>
                  </a:solidFill>
                </a:rPr>
                <a:t>C.</a:t>
              </a:r>
              <a:r>
                <a:rPr b="1" sz="2400">
                  <a:solidFill>
                    <a:srgbClr val="00539D"/>
                  </a:solidFill>
                </a:rPr>
                <a:t> Determine whether                       is a polynomial. If it is a polynomial, state the degree of the polynomial.</a:t>
              </a:r>
            </a:p>
          </p:txBody>
        </p:sp>
      </p:grpSp>
      <p:grpSp>
        <p:nvGrpSpPr>
          <p:cNvPr id="287" name="Group 287"/>
          <p:cNvGrpSpPr/>
          <p:nvPr/>
        </p:nvGrpSpPr>
        <p:grpSpPr>
          <a:xfrm>
            <a:off x="457200" y="3000374"/>
            <a:ext cx="8229600" cy="2126001"/>
            <a:chOff x="0" y="0"/>
            <a:chExt cx="8229600" cy="2125999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8229600" cy="2126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1368425" indent="-1023937">
                <a:lnSpc>
                  <a:spcPct val="160000"/>
                </a:lnSpc>
                <a:spcBef>
                  <a:spcPts val="500"/>
                </a:spcBef>
                <a:tabLst>
                  <a:tab pos="19431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  <a:r>
                <a:rPr sz="2400">
                  <a:solidFill>
                    <a:srgbClr val="E01B22"/>
                  </a:solidFill>
                </a:rPr>
                <a:t> 	The expression is not a polynomial because      </a:t>
              </a:r>
              <a:br>
                <a:rPr sz="2400">
                  <a:solidFill>
                    <a:srgbClr val="E01B22"/>
                  </a:solidFill>
                </a:rPr>
              </a:br>
              <a:r>
                <a:rPr sz="2400">
                  <a:solidFill>
                    <a:srgbClr val="E01B22"/>
                  </a:solidFill>
                </a:rPr>
                <a:t>        is not a monomial:</a:t>
              </a:r>
              <a:br>
                <a:rPr sz="2400">
                  <a:solidFill>
                    <a:srgbClr val="E01B22"/>
                  </a:solidFill>
                </a:rPr>
              </a:br>
              <a:r>
                <a:rPr sz="2400">
                  <a:solidFill>
                    <a:srgbClr val="E01B22"/>
                  </a:solidFill>
                </a:rPr>
                <a:t>Monomials cannot contain variables in the denominator.</a:t>
              </a:r>
            </a:p>
          </p:txBody>
        </p:sp>
        <p:pic>
          <p:nvPicPr>
            <p:cNvPr id="285" name="6-1-8.png"/>
            <p:cNvPicPr/>
            <p:nvPr/>
          </p:nvPicPr>
          <p:blipFill>
            <a:blip r:embed="rId2">
              <a:extLst/>
            </a:blip>
            <a:srcRect l="0" t="56314" r="62184" b="17539"/>
            <a:stretch>
              <a:fillRect/>
            </a:stretch>
          </p:blipFill>
          <p:spPr>
            <a:xfrm>
              <a:off x="1781175" y="761999"/>
              <a:ext cx="642938" cy="371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6-1-8.png"/>
            <p:cNvPicPr/>
            <p:nvPr/>
          </p:nvPicPr>
          <p:blipFill>
            <a:blip r:embed="rId2">
              <a:extLst/>
            </a:blip>
            <a:srcRect l="0" t="46258" r="20448" b="109"/>
            <a:stretch>
              <a:fillRect/>
            </a:stretch>
          </p:blipFill>
          <p:spPr>
            <a:xfrm>
              <a:off x="5019674" y="619125"/>
              <a:ext cx="1352552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  <p:bldP build="whole" bldLvl="1" animBg="1" rev="0" advAuto="0" spid="28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1"/>
          <p:cNvGrpSpPr/>
          <p:nvPr/>
        </p:nvGrpSpPr>
        <p:grpSpPr>
          <a:xfrm>
            <a:off x="485775" y="1308100"/>
            <a:ext cx="8172450" cy="965483"/>
            <a:chOff x="0" y="0"/>
            <a:chExt cx="8172450" cy="965482"/>
          </a:xfrm>
        </p:grpSpPr>
        <p:sp>
          <p:nvSpPr>
            <p:cNvPr id="289" name="Shape 289"/>
            <p:cNvSpPr/>
            <p:nvPr/>
          </p:nvSpPr>
          <p:spPr>
            <a:xfrm>
              <a:off x="0" y="0"/>
              <a:ext cx="8172450" cy="965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150000"/>
                </a:lnSpc>
              </a:pPr>
              <a:r>
                <a:rPr b="1" sz="2400">
                  <a:solidFill>
                    <a:srgbClr val="E01B22"/>
                  </a:solidFill>
                </a:rPr>
                <a:t>A.</a:t>
              </a:r>
              <a:r>
                <a:rPr b="1" sz="2400">
                  <a:solidFill>
                    <a:srgbClr val="00539D"/>
                  </a:solidFill>
                </a:rPr>
                <a:t> Is                      a polynomial? If it is a polynomial, state the degree of the polynomial. </a:t>
              </a:r>
            </a:p>
          </p:txBody>
        </p:sp>
        <p:pic>
          <p:nvPicPr>
            <p:cNvPr id="290" name="ALG02_60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93800" y="9524"/>
              <a:ext cx="1635125" cy="781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2" name="Shape 292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94" name="Chart 294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95" name="Shape 295"/>
          <p:cNvSpPr/>
          <p:nvPr/>
        </p:nvSpPr>
        <p:spPr>
          <a:xfrm>
            <a:off x="857250" y="2870200"/>
            <a:ext cx="4400550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yes, 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yes, 8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yes, 3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</a:t>
            </a:r>
          </a:p>
        </p:txBody>
      </p:sp>
      <p:sp>
        <p:nvSpPr>
          <p:cNvPr id="296" name="Shape 296"/>
          <p:cNvSpPr/>
          <p:nvPr/>
        </p:nvSpPr>
        <p:spPr>
          <a:xfrm>
            <a:off x="857250" y="28575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97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3"/>
      <p:bldP build="whole" bldLvl="1" animBg="1" rev="0" advAuto="0" spid="298" grpId="2"/>
      <p:bldP build="whole" bldLvl="1" animBg="1" rev="0" advAuto="0" spid="295" grpId="4"/>
      <p:bldP build="whole" bldLvl="1" animBg="1" rev="0" advAuto="0" spid="294" grpId="5"/>
      <p:bldP build="whole" bldLvl="1" animBg="1" rev="0" advAuto="0" spid="296" grpId="6"/>
      <p:bldP build="whole" bldLvl="1" animBg="1" rev="0" advAuto="0" spid="29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01" name="Shape 30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302" name="Chart 302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03" name="Shape 303"/>
          <p:cNvSpPr/>
          <p:nvPr/>
        </p:nvSpPr>
        <p:spPr>
          <a:xfrm>
            <a:off x="847725" y="52768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0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8" name="Group 308"/>
          <p:cNvGrpSpPr/>
          <p:nvPr/>
        </p:nvGrpSpPr>
        <p:grpSpPr>
          <a:xfrm>
            <a:off x="533400" y="1423987"/>
            <a:ext cx="8172450" cy="823194"/>
            <a:chOff x="0" y="0"/>
            <a:chExt cx="8172450" cy="823193"/>
          </a:xfrm>
        </p:grpSpPr>
        <p:pic>
          <p:nvPicPr>
            <p:cNvPr id="306" name="ALG02_610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7125" y="0"/>
              <a:ext cx="931863" cy="454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7" name="Shape 307"/>
            <p:cNvSpPr/>
            <p:nvPr/>
          </p:nvSpPr>
          <p:spPr>
            <a:xfrm>
              <a:off x="0" y="65087"/>
              <a:ext cx="8172450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</a:pPr>
              <a:r>
                <a:rPr b="1" sz="2400">
                  <a:solidFill>
                    <a:srgbClr val="E01B22"/>
                  </a:solidFill>
                </a:rPr>
                <a:t>B.</a:t>
              </a:r>
              <a:r>
                <a:rPr b="1" sz="2400">
                  <a:solidFill>
                    <a:srgbClr val="00539D"/>
                  </a:solidFill>
                </a:rPr>
                <a:t> Is             a polynomial? If it is a polynomial, state the degree of the polynomial. </a:t>
              </a:r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857250" y="2489199"/>
            <a:ext cx="4476750" cy="2310924"/>
            <a:chOff x="0" y="0"/>
            <a:chExt cx="4476750" cy="2310922"/>
          </a:xfrm>
        </p:grpSpPr>
        <p:sp>
          <p:nvSpPr>
            <p:cNvPr id="309" name="Shape 309"/>
            <p:cNvSpPr/>
            <p:nvPr/>
          </p:nvSpPr>
          <p:spPr>
            <a:xfrm>
              <a:off x="0" y="0"/>
              <a:ext cx="4476750" cy="2310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yes, 2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yes, 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yes, 1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no</a:t>
              </a:r>
            </a:p>
          </p:txBody>
        </p:sp>
        <p:pic>
          <p:nvPicPr>
            <p:cNvPr id="310" name="ALG02_611.png"/>
            <p:cNvPicPr/>
            <p:nvPr/>
          </p:nvPicPr>
          <p:blipFill>
            <a:blip r:embed="rId6">
              <a:extLst/>
            </a:blip>
            <a:srcRect l="60821" t="24259" r="0" b="44297"/>
            <a:stretch>
              <a:fillRect/>
            </a:stretch>
          </p:blipFill>
          <p:spPr>
            <a:xfrm>
              <a:off x="1271587" y="787399"/>
              <a:ext cx="393701" cy="792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4"/>
      <p:bldP build="whole" bldLvl="1" animBg="1" rev="0" advAuto="0" spid="308" grpId="1"/>
      <p:bldP build="whole" bldLvl="1" animBg="1" rev="0" advAuto="0" spid="302" grpId="3"/>
      <p:bldP build="whole" bldLvl="1" animBg="1" rev="0" advAuto="0" spid="3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6800" y="1752600"/>
            <a:ext cx="7583488" cy="301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2" invalidUrl="" action="ppaction://hlinksldjump" tgtFrame="" tooltip="" history="1" highlightClick="0" endSnd="0"/>
              </a:rPr>
              <a:t>Then/Now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3" invalidUrl="" action="ppaction://hlinksldjump" tgtFrame="" tooltip="" history="1" highlightClick="0" endSnd="0"/>
              </a:rPr>
              <a:t>New Vocabulary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4" invalidUrl="" action="ppaction://hlinksldjump" tgtFrame="" tooltip="" history="1" highlightClick="0" endSnd="0"/>
              </a:rPr>
              <a:t>Concept Summary:  Properties of Exponents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5" invalidUrl="" action="ppaction://hlinksldjump" tgtFrame="" tooltip="" history="1" highlightClick="0" endSnd="0"/>
              </a:rPr>
              <a:t>Key Concept:  Simplifying Monomials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6" invalidUrl="" action="ppaction://hlinksldjump" tgtFrame="" tooltip="" history="1" highlightClick="0" endSnd="0"/>
              </a:rPr>
              <a:t>Example 1:  Simplify Expressions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7" invalidUrl="" action="ppaction://hlinksldjump" tgtFrame="" tooltip="" history="1" highlightClick="0" endSnd="0"/>
              </a:rPr>
              <a:t>Example 2:  Degree of a Polynomial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8" invalidUrl="" action="ppaction://hlinksldjump" tgtFrame="" tooltip="" history="1" highlightClick="0" endSnd="0"/>
              </a:rPr>
              <a:t>Example 3:  Simplify Polynomial Expressions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9" invalidUrl="" action="ppaction://hlinksldjump" tgtFrame="" tooltip="" history="1" highlightClick="0" endSnd="0"/>
              </a:rPr>
              <a:t>Example 4:  Simplify by Using the Distributive Property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10" invalidUrl="" action="ppaction://hlinksldjump" tgtFrame="" tooltip="" history="1" highlightClick="0" endSnd="0"/>
              </a:rPr>
              <a:t>Example 5:  Real-World Example: Write a Polynomial Expression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11" invalidUrl="" action="ppaction://hlinksldjump" tgtFrame="" tooltip="" history="1" highlightClick="0" endSnd="0"/>
              </a:rPr>
              <a:t>Example 6:  Multiply Polynomials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14" name="Shape 31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315" name="Chart 31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16" name="Shape 316"/>
          <p:cNvSpPr/>
          <p:nvPr/>
        </p:nvSpPr>
        <p:spPr>
          <a:xfrm>
            <a:off x="857250" y="2590800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yes, 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yes, 6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yes, 7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</a:t>
            </a:r>
          </a:p>
        </p:txBody>
      </p:sp>
      <p:pic>
        <p:nvPicPr>
          <p:cNvPr id="317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1" name="Group 321"/>
          <p:cNvGrpSpPr/>
          <p:nvPr/>
        </p:nvGrpSpPr>
        <p:grpSpPr>
          <a:xfrm>
            <a:off x="533400" y="1466850"/>
            <a:ext cx="8172450" cy="770806"/>
            <a:chOff x="0" y="0"/>
            <a:chExt cx="8172450" cy="770805"/>
          </a:xfrm>
        </p:grpSpPr>
        <p:pic>
          <p:nvPicPr>
            <p:cNvPr id="319" name="6-1-9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1575" y="0"/>
              <a:ext cx="1984375" cy="457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" name="Shape 320"/>
            <p:cNvSpPr/>
            <p:nvPr/>
          </p:nvSpPr>
          <p:spPr>
            <a:xfrm>
              <a:off x="0" y="12700"/>
              <a:ext cx="8172450" cy="758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</a:pPr>
              <a:r>
                <a:rPr b="1" sz="2400">
                  <a:solidFill>
                    <a:srgbClr val="E01B22"/>
                  </a:solidFill>
                </a:rPr>
                <a:t>C.</a:t>
              </a:r>
              <a:r>
                <a:rPr b="1" sz="2400">
                  <a:solidFill>
                    <a:srgbClr val="00539D"/>
                  </a:solidFill>
                </a:rPr>
                <a:t> Is                          a polynomial? If it is a polynomial, state the degree of the polynomial. 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857250" y="44386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3"/>
      <p:bldP build="whole" bldLvl="1" animBg="1" rev="0" advAuto="0" spid="321" grpId="1"/>
      <p:bldP build="whole" bldLvl="1" animBg="1" rev="0" advAuto="0" spid="322" grpId="4"/>
      <p:bldP build="whole" bldLvl="1" animBg="1" rev="0" advAuto="0" spid="31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325" name="Shape 325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Simplify Polynomial Expressions</a:t>
            </a:r>
            <a:endParaRPr sz="2000"/>
          </a:p>
        </p:txBody>
      </p:sp>
      <p:sp>
        <p:nvSpPr>
          <p:cNvPr id="326" name="Shape 326"/>
          <p:cNvSpPr/>
          <p:nvPr/>
        </p:nvSpPr>
        <p:spPr>
          <a:xfrm>
            <a:off x="857250" y="1495425"/>
            <a:ext cx="770572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 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Simplify (2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sz="2400">
                <a:solidFill>
                  <a:srgbClr val="00539D"/>
                </a:solidFill>
              </a:rPr>
              <a:t> – 7) – (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baseline="40000" sz="2400">
                <a:solidFill>
                  <a:srgbClr val="00539D"/>
                </a:solidFill>
              </a:rPr>
              <a:t>3</a:t>
            </a:r>
            <a:r>
              <a:rPr b="1" sz="2400">
                <a:solidFill>
                  <a:srgbClr val="00539D"/>
                </a:solidFill>
              </a:rPr>
              <a:t> – 3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sz="2400">
                <a:solidFill>
                  <a:srgbClr val="00539D"/>
                </a:solidFill>
              </a:rPr>
              <a:t> + 2).</a:t>
            </a:r>
          </a:p>
        </p:txBody>
      </p:sp>
      <p:sp>
        <p:nvSpPr>
          <p:cNvPr id="327" name="Shape 327"/>
          <p:cNvSpPr/>
          <p:nvPr/>
        </p:nvSpPr>
        <p:spPr>
          <a:xfrm>
            <a:off x="514350" y="2157412"/>
            <a:ext cx="80772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(2</a:t>
            </a:r>
            <a:r>
              <a:rPr i="1" sz="2400"/>
              <a:t>a</a:t>
            </a:r>
            <a:r>
              <a:rPr baseline="40000" sz="2400"/>
              <a:t>3</a:t>
            </a:r>
            <a:r>
              <a:rPr sz="2400"/>
              <a:t> + 5</a:t>
            </a:r>
            <a:r>
              <a:rPr i="1" sz="2400"/>
              <a:t>a</a:t>
            </a:r>
            <a:r>
              <a:rPr sz="2400"/>
              <a:t> – 7) – (</a:t>
            </a:r>
            <a:r>
              <a:rPr i="1" sz="2400"/>
              <a:t>a</a:t>
            </a:r>
            <a:r>
              <a:rPr baseline="40000" sz="2400"/>
              <a:t>3</a:t>
            </a:r>
            <a:r>
              <a:rPr sz="2400"/>
              <a:t> – 3</a:t>
            </a:r>
            <a:r>
              <a:rPr i="1" sz="2400"/>
              <a:t>a</a:t>
            </a:r>
            <a:r>
              <a:rPr sz="2400"/>
              <a:t> + 2)</a:t>
            </a:r>
          </a:p>
        </p:txBody>
      </p:sp>
      <p:sp>
        <p:nvSpPr>
          <p:cNvPr id="328" name="Shape 328"/>
          <p:cNvSpPr/>
          <p:nvPr/>
        </p:nvSpPr>
        <p:spPr>
          <a:xfrm>
            <a:off x="514350" y="4343400"/>
            <a:ext cx="82296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4487">
              <a:lnSpc>
                <a:spcPct val="90000"/>
              </a:lnSpc>
              <a:spcBef>
                <a:spcPts val="500"/>
              </a:spcBef>
              <a:tabLst>
                <a:tab pos="5270500" algn="l"/>
              </a:tabLst>
            </a:pPr>
            <a:r>
              <a:rPr sz="2400"/>
              <a:t> = </a:t>
            </a:r>
            <a:r>
              <a:rPr i="1" sz="2400"/>
              <a:t>a</a:t>
            </a:r>
            <a:r>
              <a:rPr baseline="40000" sz="2400"/>
              <a:t>3</a:t>
            </a:r>
            <a:r>
              <a:rPr sz="2400"/>
              <a:t> + 8</a:t>
            </a:r>
            <a:r>
              <a:rPr i="1" sz="2400"/>
              <a:t>a</a:t>
            </a:r>
            <a:r>
              <a:rPr sz="2400"/>
              <a:t> – 9	Combine like terms.</a:t>
            </a:r>
          </a:p>
        </p:txBody>
      </p:sp>
      <p:pic>
        <p:nvPicPr>
          <p:cNvPr id="329" name="ALG02_612.png"/>
          <p:cNvPicPr/>
          <p:nvPr/>
        </p:nvPicPr>
        <p:blipFill>
          <a:blip r:embed="rId2">
            <a:extLst/>
          </a:blip>
          <a:srcRect l="0" t="57250" r="0" b="0"/>
          <a:stretch>
            <a:fillRect/>
          </a:stretch>
        </p:blipFill>
        <p:spPr>
          <a:xfrm>
            <a:off x="952500" y="3562350"/>
            <a:ext cx="4287838" cy="538163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5448300" y="3671887"/>
            <a:ext cx="295275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Group like terms.</a:t>
            </a:r>
          </a:p>
        </p:txBody>
      </p:sp>
      <p:sp>
        <p:nvSpPr>
          <p:cNvPr id="331" name="Shape 331"/>
          <p:cNvSpPr/>
          <p:nvPr/>
        </p:nvSpPr>
        <p:spPr>
          <a:xfrm>
            <a:off x="5448300" y="2933700"/>
            <a:ext cx="29527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Distribute the –1.</a:t>
            </a:r>
          </a:p>
        </p:txBody>
      </p:sp>
      <p:pic>
        <p:nvPicPr>
          <p:cNvPr id="332" name="ALG02_612.png"/>
          <p:cNvPicPr/>
          <p:nvPr/>
        </p:nvPicPr>
        <p:blipFill>
          <a:blip r:embed="rId2">
            <a:extLst/>
          </a:blip>
          <a:srcRect l="0" t="0" r="15550" b="54225"/>
          <a:stretch>
            <a:fillRect/>
          </a:stretch>
        </p:blipFill>
        <p:spPr>
          <a:xfrm>
            <a:off x="952500" y="2892425"/>
            <a:ext cx="3621088" cy="5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514350" y="5381625"/>
            <a:ext cx="82296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41656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  <a:r>
              <a:rPr i="1" sz="2400">
                <a:solidFill>
                  <a:srgbClr val="E01B22"/>
                </a:solidFill>
              </a:rPr>
              <a:t>a</a:t>
            </a:r>
            <a:r>
              <a:rPr baseline="40000" sz="2400">
                <a:solidFill>
                  <a:srgbClr val="E01B22"/>
                </a:solidFill>
              </a:rPr>
              <a:t>3</a:t>
            </a:r>
            <a:r>
              <a:rPr sz="2400">
                <a:solidFill>
                  <a:srgbClr val="E01B22"/>
                </a:solidFill>
              </a:rPr>
              <a:t> + 8</a:t>
            </a:r>
            <a:r>
              <a:rPr i="1" sz="2400">
                <a:solidFill>
                  <a:srgbClr val="E01B22"/>
                </a:solidFill>
              </a:rPr>
              <a:t>a</a:t>
            </a:r>
            <a:r>
              <a:rPr sz="2400">
                <a:solidFill>
                  <a:srgbClr val="E01B22"/>
                </a:solidFill>
              </a:rPr>
              <a:t> – 9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3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4"/>
      <p:bldP build="p" bldLvl="5" animBg="1" rev="0" advAuto="0" spid="326" grpId="1"/>
      <p:bldP build="whole" bldLvl="1" animBg="1" rev="0" advAuto="0" spid="332" grpId="3"/>
      <p:bldP build="whole" bldLvl="1" animBg="1" rev="0" advAuto="0" spid="330" grpId="6"/>
      <p:bldP build="p" bldLvl="5" animBg="1" rev="0" advAuto="0" spid="327" grpId="2"/>
      <p:bldP build="p" bldLvl="5" animBg="1" rev="0" advAuto="0" spid="328" grpId="7"/>
      <p:bldP build="p" bldLvl="5" animBg="1" rev="0" advAuto="0" spid="333" grpId="8"/>
      <p:bldP build="whole" bldLvl="1" animBg="1" rev="0" advAuto="0" spid="329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336" name="Shape 336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Simplify Polynomial Expressions</a:t>
            </a:r>
            <a:endParaRPr sz="2000"/>
          </a:p>
        </p:txBody>
      </p:sp>
      <p:sp>
        <p:nvSpPr>
          <p:cNvPr id="337" name="Shape 337"/>
          <p:cNvSpPr/>
          <p:nvPr/>
        </p:nvSpPr>
        <p:spPr>
          <a:xfrm>
            <a:off x="857250" y="1493837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Simplify</a:t>
            </a:r>
            <a:r>
              <a:rPr sz="2400"/>
              <a:t> </a:t>
            </a:r>
            <a:r>
              <a:rPr b="1" sz="2400">
                <a:solidFill>
                  <a:srgbClr val="00539D"/>
                </a:solidFill>
              </a:rPr>
              <a:t>(4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9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+ 3) + (–2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5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6).</a:t>
            </a:r>
          </a:p>
        </p:txBody>
      </p:sp>
      <p:sp>
        <p:nvSpPr>
          <p:cNvPr id="338" name="Shape 338"/>
          <p:cNvSpPr/>
          <p:nvPr/>
        </p:nvSpPr>
        <p:spPr>
          <a:xfrm>
            <a:off x="857250" y="2079625"/>
            <a:ext cx="76200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Align like terms vertically and add.</a:t>
            </a:r>
          </a:p>
        </p:txBody>
      </p:sp>
      <p:sp>
        <p:nvSpPr>
          <p:cNvPr id="339" name="Shape 339"/>
          <p:cNvSpPr/>
          <p:nvPr/>
        </p:nvSpPr>
        <p:spPr>
          <a:xfrm>
            <a:off x="514350" y="5133975"/>
            <a:ext cx="82296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41656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2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baseline="40000" sz="2400">
                <a:solidFill>
                  <a:srgbClr val="E01B22"/>
                </a:solidFill>
              </a:rPr>
              <a:t>2</a:t>
            </a:r>
            <a:r>
              <a:rPr sz="2400">
                <a:solidFill>
                  <a:srgbClr val="E01B22"/>
                </a:solidFill>
              </a:rPr>
              <a:t> – 14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– 3</a:t>
            </a:r>
          </a:p>
        </p:txBody>
      </p:sp>
      <p:sp>
        <p:nvSpPr>
          <p:cNvPr id="340" name="Shape 340"/>
          <p:cNvSpPr/>
          <p:nvPr/>
        </p:nvSpPr>
        <p:spPr>
          <a:xfrm>
            <a:off x="857250" y="2998787"/>
            <a:ext cx="7620000" cy="87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228600">
              <a:lnSpc>
                <a:spcPct val="90000"/>
              </a:lnSpc>
              <a:spcBef>
                <a:spcPts val="500"/>
              </a:spcBef>
              <a:tabLst>
                <a:tab pos="1422400" algn="r"/>
                <a:tab pos="1600200" algn="l"/>
                <a:tab pos="1879600" algn="l"/>
              </a:tabLst>
            </a:pPr>
            <a:r>
              <a:rPr sz="2400"/>
              <a:t>	4</a:t>
            </a:r>
            <a:r>
              <a:rPr i="1" sz="2400"/>
              <a:t>x</a:t>
            </a:r>
            <a:r>
              <a:rPr baseline="40000" sz="2400"/>
              <a:t>2	</a:t>
            </a:r>
            <a:r>
              <a:rPr sz="2400"/>
              <a:t>–	  9</a:t>
            </a:r>
            <a:r>
              <a:rPr i="1" sz="2400"/>
              <a:t>x </a:t>
            </a:r>
            <a:r>
              <a:rPr sz="2400"/>
              <a:t>+ 3</a:t>
            </a:r>
            <a:endParaRPr sz="2400"/>
          </a:p>
          <a:p>
            <a:pPr lvl="0" indent="228600">
              <a:lnSpc>
                <a:spcPct val="90000"/>
              </a:lnSpc>
              <a:spcBef>
                <a:spcPts val="500"/>
              </a:spcBef>
              <a:tabLst>
                <a:tab pos="1422400" algn="r"/>
                <a:tab pos="1600200" algn="l"/>
                <a:tab pos="1879600" algn="l"/>
              </a:tabLst>
            </a:pPr>
            <a:r>
              <a:rPr sz="2400"/>
              <a:t>(+)	–2</a:t>
            </a:r>
            <a:r>
              <a:rPr i="1" sz="2400"/>
              <a:t>x</a:t>
            </a:r>
            <a:r>
              <a:rPr baseline="40000" sz="2400"/>
              <a:t>2	</a:t>
            </a:r>
            <a:r>
              <a:rPr sz="2400"/>
              <a:t>–	  5</a:t>
            </a:r>
            <a:r>
              <a:rPr i="1" sz="2400"/>
              <a:t>x </a:t>
            </a:r>
            <a:r>
              <a:rPr sz="2400"/>
              <a:t>– 6</a:t>
            </a:r>
          </a:p>
        </p:txBody>
      </p:sp>
      <p:sp>
        <p:nvSpPr>
          <p:cNvPr id="341" name="Shape 341"/>
          <p:cNvSpPr/>
          <p:nvPr/>
        </p:nvSpPr>
        <p:spPr>
          <a:xfrm>
            <a:off x="857250" y="3935412"/>
            <a:ext cx="76200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228600">
              <a:lnSpc>
                <a:spcPct val="90000"/>
              </a:lnSpc>
              <a:spcBef>
                <a:spcPts val="500"/>
              </a:spcBef>
              <a:tabLst>
                <a:tab pos="1422400" algn="r"/>
                <a:tab pos="1600200" algn="l"/>
                <a:tab pos="1879600" algn="l"/>
              </a:tabLst>
            </a:pPr>
            <a:r>
              <a:rPr sz="2400"/>
              <a:t>	2</a:t>
            </a:r>
            <a:r>
              <a:rPr i="1" sz="2400"/>
              <a:t>x</a:t>
            </a:r>
            <a:r>
              <a:rPr baseline="40000" sz="2400"/>
              <a:t>2	</a:t>
            </a:r>
            <a:r>
              <a:rPr sz="2400"/>
              <a:t>–	14</a:t>
            </a:r>
            <a:r>
              <a:rPr i="1" sz="2400"/>
              <a:t>x</a:t>
            </a:r>
            <a:r>
              <a:rPr sz="2400"/>
              <a:t> – 3</a:t>
            </a:r>
          </a:p>
        </p:txBody>
      </p:sp>
      <p:sp>
        <p:nvSpPr>
          <p:cNvPr id="342" name="Shape 342"/>
          <p:cNvSpPr/>
          <p:nvPr/>
        </p:nvSpPr>
        <p:spPr>
          <a:xfrm>
            <a:off x="962025" y="3886200"/>
            <a:ext cx="3076576" cy="0"/>
          </a:xfrm>
          <a:prstGeom prst="line">
            <a:avLst/>
          </a:prstGeom>
          <a:ln w="22225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1" grpId="5"/>
      <p:bldP build="p" bldLvl="5" animBg="1" rev="0" advAuto="0" spid="339" grpId="6"/>
      <p:bldP build="p" bldLvl="5" animBg="1" rev="0" advAuto="0" spid="340" grpId="3"/>
      <p:bldP build="whole" bldLvl="1" animBg="1" rev="0" advAuto="0" spid="338" grpId="2"/>
      <p:bldP build="whole" bldLvl="1" animBg="1" rev="0" advAuto="0" spid="342" grpId="4"/>
      <p:bldP build="p" bldLvl="5" animBg="1" rev="0" advAuto="0" spid="33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346" name="Chart 346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47" name="Shape 347"/>
          <p:cNvSpPr/>
          <p:nvPr/>
        </p:nvSpPr>
        <p:spPr>
          <a:xfrm>
            <a:off x="857250" y="2124075"/>
            <a:ext cx="2790825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7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+ 3</a:t>
            </a:r>
            <a:r>
              <a:rPr b="1" i="1" sz="2400"/>
              <a:t>x </a:t>
            </a:r>
            <a:r>
              <a:rPr b="1" sz="2400"/>
              <a:t>– 8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–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+ 3</a:t>
            </a:r>
            <a:r>
              <a:rPr b="1" i="1" sz="2400"/>
              <a:t>x </a:t>
            </a:r>
            <a:r>
              <a:rPr b="1" sz="2400"/>
              <a:t>– 8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–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+ 3</a:t>
            </a:r>
            <a:r>
              <a:rPr b="1" i="1" sz="2400"/>
              <a:t>x + </a:t>
            </a:r>
            <a:r>
              <a:rPr b="1" sz="2400"/>
              <a:t>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–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</a:t>
            </a:r>
            <a:r>
              <a:rPr b="1" i="1" sz="2400"/>
              <a:t>x </a:t>
            </a:r>
            <a:r>
              <a:rPr b="1" sz="2400"/>
              <a:t>+ 2</a:t>
            </a:r>
          </a:p>
        </p:txBody>
      </p:sp>
      <p:sp>
        <p:nvSpPr>
          <p:cNvPr id="348" name="Shape 348"/>
          <p:cNvSpPr/>
          <p:nvPr/>
        </p:nvSpPr>
        <p:spPr>
          <a:xfrm>
            <a:off x="476250" y="149542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b="1" sz="2400">
                <a:solidFill>
                  <a:srgbClr val="00539D"/>
                </a:solidFill>
              </a:rPr>
              <a:t> Simplify (3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3) – (4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5).</a:t>
            </a:r>
          </a:p>
        </p:txBody>
      </p:sp>
      <p:sp>
        <p:nvSpPr>
          <p:cNvPr id="349" name="Shape 349"/>
          <p:cNvSpPr/>
          <p:nvPr/>
        </p:nvSpPr>
        <p:spPr>
          <a:xfrm>
            <a:off x="847725" y="49053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50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" grpId="1"/>
      <p:bldP build="whole" bldLvl="1" animBg="1" rev="0" advAuto="0" spid="348" grpId="3"/>
      <p:bldP build="whole" bldLvl="1" animBg="1" rev="0" advAuto="0" spid="346" grpId="5"/>
      <p:bldP build="whole" bldLvl="1" animBg="1" rev="0" advAuto="0" spid="351" grpId="2"/>
      <p:bldP build="whole" bldLvl="1" animBg="1" rev="0" advAuto="0" spid="347" grpId="4"/>
      <p:bldP build="whole" bldLvl="1" animBg="1" rev="0" advAuto="0" spid="349" grpId="6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54" name="Shape 35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355" name="Chart 35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56" name="Shape 356"/>
          <p:cNvSpPr/>
          <p:nvPr/>
        </p:nvSpPr>
        <p:spPr>
          <a:xfrm>
            <a:off x="857250" y="2228850"/>
            <a:ext cx="4324350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9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+ 6</a:t>
            </a:r>
            <a:r>
              <a:rPr b="1" i="1" sz="2400"/>
              <a:t>x</a:t>
            </a:r>
            <a:r>
              <a:rPr b="1" sz="2400"/>
              <a:t> + 7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–7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– 5</a:t>
            </a:r>
            <a:r>
              <a:rPr b="1" i="1" sz="2400"/>
              <a:t>x</a:t>
            </a:r>
            <a:r>
              <a:rPr b="1" sz="2400"/>
              <a:t> + 6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3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– 6</a:t>
            </a:r>
            <a:r>
              <a:rPr b="1" i="1" sz="2400"/>
              <a:t>x</a:t>
            </a:r>
            <a:r>
              <a:rPr b="1" sz="2400"/>
              <a:t> + 7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3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– 2</a:t>
            </a:r>
            <a:r>
              <a:rPr b="1" i="1" sz="2400"/>
              <a:t>x</a:t>
            </a:r>
            <a:r>
              <a:rPr b="1" sz="2400"/>
              <a:t> + 6</a:t>
            </a:r>
          </a:p>
        </p:txBody>
      </p:sp>
      <p:sp>
        <p:nvSpPr>
          <p:cNvPr id="357" name="Shape 357"/>
          <p:cNvSpPr/>
          <p:nvPr/>
        </p:nvSpPr>
        <p:spPr>
          <a:xfrm>
            <a:off x="476250" y="1485900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Simplify (–3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+ 1) – (4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5).</a:t>
            </a:r>
          </a:p>
        </p:txBody>
      </p:sp>
      <p:sp>
        <p:nvSpPr>
          <p:cNvPr id="358" name="Shape 358"/>
          <p:cNvSpPr/>
          <p:nvPr/>
        </p:nvSpPr>
        <p:spPr>
          <a:xfrm>
            <a:off x="847725" y="31242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5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"/>
      <p:bldP build="whole" bldLvl="1" animBg="1" rev="0" advAuto="0" spid="358" grpId="4"/>
      <p:bldP build="whole" bldLvl="1" animBg="1" rev="0" advAuto="0" spid="356" grpId="2"/>
      <p:bldP build="whole" bldLvl="1" animBg="1" rev="0" advAuto="0" spid="355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63" name="Shape 363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Simplify by Using the Distributive Property</a:t>
            </a:r>
            <a:endParaRPr sz="2000"/>
          </a:p>
        </p:txBody>
      </p:sp>
      <p:sp>
        <p:nvSpPr>
          <p:cNvPr id="364" name="Shape 364"/>
          <p:cNvSpPr/>
          <p:nvPr/>
        </p:nvSpPr>
        <p:spPr>
          <a:xfrm>
            <a:off x="847725" y="1493837"/>
            <a:ext cx="7705725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Find –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(4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– 3).</a:t>
            </a:r>
          </a:p>
        </p:txBody>
      </p:sp>
      <p:sp>
        <p:nvSpPr>
          <p:cNvPr id="365" name="Shape 365"/>
          <p:cNvSpPr/>
          <p:nvPr/>
        </p:nvSpPr>
        <p:spPr>
          <a:xfrm>
            <a:off x="504825" y="2328862"/>
            <a:ext cx="80772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0" indent="-3086100">
              <a:lnSpc>
                <a:spcPct val="90000"/>
              </a:lnSpc>
              <a:spcBef>
                <a:spcPts val="500"/>
              </a:spcBef>
              <a:tabLst>
                <a:tab pos="2565400" algn="l"/>
              </a:tabLst>
            </a:pPr>
            <a:r>
              <a:rPr sz="2400"/>
              <a:t>–</a:t>
            </a:r>
            <a:r>
              <a:rPr i="1" sz="2400"/>
              <a:t>y</a:t>
            </a:r>
            <a:r>
              <a:rPr sz="2400"/>
              <a:t>(4</a:t>
            </a:r>
            <a:r>
              <a:rPr i="1" sz="2400"/>
              <a:t>y</a:t>
            </a:r>
            <a:r>
              <a:rPr baseline="40000" sz="2400"/>
              <a:t>2</a:t>
            </a:r>
            <a:r>
              <a:rPr sz="2400"/>
              <a:t> + 2</a:t>
            </a:r>
            <a:r>
              <a:rPr i="1" sz="2400"/>
              <a:t>y</a:t>
            </a:r>
            <a:r>
              <a:rPr sz="2400"/>
              <a:t> – 3)</a:t>
            </a:r>
          </a:p>
        </p:txBody>
      </p:sp>
      <p:sp>
        <p:nvSpPr>
          <p:cNvPr id="366" name="Shape 366"/>
          <p:cNvSpPr/>
          <p:nvPr/>
        </p:nvSpPr>
        <p:spPr>
          <a:xfrm>
            <a:off x="504825" y="3500437"/>
            <a:ext cx="82296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7937" indent="336550">
              <a:lnSpc>
                <a:spcPct val="90000"/>
              </a:lnSpc>
              <a:spcBef>
                <a:spcPts val="500"/>
              </a:spcBef>
              <a:tabLst>
                <a:tab pos="2565400" algn="l"/>
                <a:tab pos="4457700" algn="l"/>
              </a:tabLst>
            </a:pPr>
            <a:r>
              <a:rPr sz="2400"/>
              <a:t>= –4</a:t>
            </a:r>
            <a:r>
              <a:rPr i="1" sz="2400"/>
              <a:t>y</a:t>
            </a:r>
            <a:r>
              <a:rPr baseline="40000" sz="2400"/>
              <a:t>3</a:t>
            </a:r>
            <a:r>
              <a:rPr sz="2400"/>
              <a:t> – 2</a:t>
            </a:r>
            <a:r>
              <a:rPr i="1" sz="2400"/>
              <a:t>y</a:t>
            </a:r>
            <a:r>
              <a:rPr baseline="40000" sz="2400"/>
              <a:t>2</a:t>
            </a:r>
            <a:r>
              <a:rPr sz="2400"/>
              <a:t> + 3</a:t>
            </a:r>
            <a:r>
              <a:rPr i="1" sz="2400"/>
              <a:t>y	</a:t>
            </a:r>
            <a:r>
              <a:rPr sz="2400"/>
              <a:t>Multiply the monomials.</a:t>
            </a:r>
          </a:p>
        </p:txBody>
      </p:sp>
      <p:sp>
        <p:nvSpPr>
          <p:cNvPr id="367" name="Shape 367"/>
          <p:cNvSpPr/>
          <p:nvPr/>
        </p:nvSpPr>
        <p:spPr>
          <a:xfrm>
            <a:off x="504825" y="5133975"/>
            <a:ext cx="82296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227512" indent="-3883025">
              <a:lnSpc>
                <a:spcPct val="90000"/>
              </a:lnSpc>
              <a:spcBef>
                <a:spcPts val="500"/>
              </a:spcBef>
              <a:tabLst>
                <a:tab pos="25654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 –4</a:t>
            </a:r>
            <a:r>
              <a:rPr i="1" sz="2400">
                <a:solidFill>
                  <a:srgbClr val="E01B22"/>
                </a:solidFill>
              </a:rPr>
              <a:t>y</a:t>
            </a:r>
            <a:r>
              <a:rPr baseline="40000" sz="2400">
                <a:solidFill>
                  <a:srgbClr val="E01B22"/>
                </a:solidFill>
              </a:rPr>
              <a:t>3</a:t>
            </a:r>
            <a:r>
              <a:rPr sz="2400">
                <a:solidFill>
                  <a:srgbClr val="E01B22"/>
                </a:solidFill>
              </a:rPr>
              <a:t> – 2</a:t>
            </a:r>
            <a:r>
              <a:rPr i="1" sz="2400">
                <a:solidFill>
                  <a:srgbClr val="E01B22"/>
                </a:solidFill>
              </a:rPr>
              <a:t>y</a:t>
            </a:r>
            <a:r>
              <a:rPr baseline="40000" sz="2400">
                <a:solidFill>
                  <a:srgbClr val="E01B22"/>
                </a:solidFill>
              </a:rPr>
              <a:t>2</a:t>
            </a:r>
            <a:r>
              <a:rPr sz="2400">
                <a:solidFill>
                  <a:srgbClr val="E01B22"/>
                </a:solidFill>
              </a:rPr>
              <a:t> + 3</a:t>
            </a:r>
            <a:r>
              <a:rPr i="1" sz="2400">
                <a:solidFill>
                  <a:srgbClr val="E01B22"/>
                </a:solidFill>
              </a:rPr>
              <a:t>y</a:t>
            </a:r>
          </a:p>
        </p:txBody>
      </p:sp>
      <p:sp>
        <p:nvSpPr>
          <p:cNvPr id="368" name="Shape 368"/>
          <p:cNvSpPr/>
          <p:nvPr/>
        </p:nvSpPr>
        <p:spPr>
          <a:xfrm>
            <a:off x="504825" y="2914650"/>
            <a:ext cx="80772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9525" indent="333375">
              <a:lnSpc>
                <a:spcPct val="90000"/>
              </a:lnSpc>
              <a:spcBef>
                <a:spcPts val="500"/>
              </a:spcBef>
              <a:tabLst>
                <a:tab pos="2565400" algn="l"/>
                <a:tab pos="4457700" algn="l"/>
              </a:tabLst>
            </a:pPr>
            <a:r>
              <a:rPr sz="2400"/>
              <a:t>= –</a:t>
            </a:r>
            <a:r>
              <a:rPr i="1" sz="2400"/>
              <a:t>y</a:t>
            </a:r>
            <a:r>
              <a:rPr sz="2400"/>
              <a:t>(4</a:t>
            </a:r>
            <a:r>
              <a:rPr i="1" sz="2400"/>
              <a:t>y</a:t>
            </a:r>
            <a:r>
              <a:rPr baseline="40000" sz="2400"/>
              <a:t>2</a:t>
            </a:r>
            <a:r>
              <a:rPr sz="2400"/>
              <a:t>) – </a:t>
            </a:r>
            <a:r>
              <a:rPr i="1" sz="2400"/>
              <a:t>y</a:t>
            </a:r>
            <a:r>
              <a:rPr sz="2400"/>
              <a:t>(2</a:t>
            </a:r>
            <a:r>
              <a:rPr i="1" sz="2400"/>
              <a:t>y</a:t>
            </a:r>
            <a:r>
              <a:rPr sz="2400"/>
              <a:t>) – </a:t>
            </a:r>
            <a:r>
              <a:rPr i="1" sz="2400"/>
              <a:t>y</a:t>
            </a:r>
            <a:r>
              <a:rPr sz="2400"/>
              <a:t>(–3)	Distributive Property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5" grpId="2"/>
      <p:bldP build="p" bldLvl="5" animBg="1" rev="0" advAuto="0" spid="368" grpId="3"/>
      <p:bldP build="p" bldLvl="5" animBg="1" rev="0" advAuto="0" spid="364" grpId="1"/>
      <p:bldP build="p" bldLvl="5" animBg="1" rev="0" advAuto="0" spid="366" grpId="4"/>
      <p:bldP build="p" bldLvl="5" animBg="1" rev="0" advAuto="0" spid="367" grpId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71" name="Shape 37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72" name="Chart 372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73" name="Shape 373"/>
          <p:cNvSpPr/>
          <p:nvPr/>
        </p:nvSpPr>
        <p:spPr>
          <a:xfrm>
            <a:off x="857250" y="2333625"/>
            <a:ext cx="4857750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–3</a:t>
            </a:r>
            <a:r>
              <a:rPr b="1" i="1" sz="2400"/>
              <a:t>x</a:t>
            </a:r>
            <a:r>
              <a:rPr b="1" baseline="40000" sz="2400"/>
              <a:t>2</a:t>
            </a:r>
            <a:r>
              <a:rPr b="1" sz="2400"/>
              <a:t> – 2</a:t>
            </a:r>
            <a:r>
              <a:rPr b="1" i="1" sz="2400"/>
              <a:t>x</a:t>
            </a:r>
            <a:r>
              <a:rPr b="1" sz="2400"/>
              <a:t> + 5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–4</a:t>
            </a:r>
            <a:r>
              <a:rPr b="1" i="1" sz="2400"/>
              <a:t>x</a:t>
            </a:r>
            <a:r>
              <a:rPr b="1" baseline="40000" sz="2400"/>
              <a:t>2</a:t>
            </a:r>
            <a:r>
              <a:rPr b="1" sz="2400"/>
              <a:t> – 3</a:t>
            </a:r>
            <a:r>
              <a:rPr b="1" i="1" sz="2400"/>
              <a:t>x</a:t>
            </a:r>
            <a:r>
              <a:rPr b="1" baseline="40000" sz="2400"/>
              <a:t>2</a:t>
            </a:r>
            <a:r>
              <a:rPr b="1" sz="2400"/>
              <a:t> – 6</a:t>
            </a:r>
            <a:r>
              <a:rPr b="1" i="1" sz="2400"/>
              <a:t>x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–3</a:t>
            </a:r>
            <a:r>
              <a:rPr b="1" i="1" sz="2400"/>
              <a:t>x</a:t>
            </a:r>
            <a:r>
              <a:rPr b="1" baseline="40000" sz="2400"/>
              <a:t>4</a:t>
            </a:r>
            <a:r>
              <a:rPr b="1" sz="2400"/>
              <a:t> + 2</a:t>
            </a:r>
            <a:r>
              <a:rPr b="1" i="1" sz="2400"/>
              <a:t>x</a:t>
            </a:r>
            <a:r>
              <a:rPr b="1" baseline="40000" sz="2400"/>
              <a:t>2</a:t>
            </a:r>
            <a:r>
              <a:rPr b="1" sz="2400"/>
              <a:t> – 5</a:t>
            </a:r>
            <a:r>
              <a:rPr b="1" i="1" sz="2400"/>
              <a:t>x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–3</a:t>
            </a:r>
            <a:r>
              <a:rPr b="1" i="1" sz="2400"/>
              <a:t>x</a:t>
            </a:r>
            <a:r>
              <a:rPr b="1" baseline="40000" sz="2400"/>
              <a:t>4</a:t>
            </a:r>
            <a:r>
              <a:rPr b="1" sz="2400"/>
              <a:t> – 2</a:t>
            </a:r>
            <a:r>
              <a:rPr b="1" i="1" sz="2400"/>
              <a:t>x</a:t>
            </a:r>
            <a:r>
              <a:rPr b="1" baseline="40000" sz="2400"/>
              <a:t>3</a:t>
            </a:r>
            <a:r>
              <a:rPr b="1" sz="2400"/>
              <a:t> + 5</a:t>
            </a:r>
            <a:r>
              <a:rPr b="1" i="1" sz="2400"/>
              <a:t>x</a:t>
            </a:r>
          </a:p>
        </p:txBody>
      </p:sp>
      <p:sp>
        <p:nvSpPr>
          <p:cNvPr id="374" name="Shape 374"/>
          <p:cNvSpPr/>
          <p:nvPr/>
        </p:nvSpPr>
        <p:spPr>
          <a:xfrm>
            <a:off x="476250" y="149542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Find –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(3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3 </a:t>
            </a:r>
            <a:r>
              <a:rPr b="1" sz="2400">
                <a:solidFill>
                  <a:srgbClr val="00539D"/>
                </a:solidFill>
              </a:rPr>
              <a:t>–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+ 5).</a:t>
            </a:r>
          </a:p>
        </p:txBody>
      </p:sp>
      <p:sp>
        <p:nvSpPr>
          <p:cNvPr id="375" name="Shape 375"/>
          <p:cNvSpPr/>
          <p:nvPr/>
        </p:nvSpPr>
        <p:spPr>
          <a:xfrm>
            <a:off x="866775" y="41814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7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7" grpId="2"/>
      <p:bldP build="whole" bldLvl="1" animBg="1" rev="0" advAuto="0" spid="374" grpId="3"/>
      <p:bldP build="whole" bldLvl="1" animBg="1" rev="0" advAuto="0" spid="372" grpId="5"/>
      <p:bldP build="whole" bldLvl="1" animBg="1" rev="0" advAuto="0" spid="373" grpId="4"/>
      <p:bldP build="whole" bldLvl="1" animBg="1" rev="0" advAuto="0" spid="375" grpId="6"/>
      <p:bldP build="whole" bldLvl="1" animBg="1" rev="0" advAuto="0" spid="37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80" name="Shape 380"/>
          <p:cNvSpPr/>
          <p:nvPr/>
        </p:nvSpPr>
        <p:spPr>
          <a:xfrm>
            <a:off x="4267200" y="771525"/>
            <a:ext cx="43434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Write a Polynomial Expression</a:t>
            </a:r>
            <a:endParaRPr sz="2000"/>
          </a:p>
        </p:txBody>
      </p:sp>
      <p:sp>
        <p:nvSpPr>
          <p:cNvPr id="381" name="Shape 381"/>
          <p:cNvSpPr/>
          <p:nvPr/>
        </p:nvSpPr>
        <p:spPr>
          <a:xfrm>
            <a:off x="847725" y="1493837"/>
            <a:ext cx="7620000" cy="238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C1D24"/>
                </a:solidFill>
              </a:rPr>
              <a:t>E-SALES</a:t>
            </a:r>
            <a:r>
              <a:rPr b="1" sz="2400">
                <a:solidFill>
                  <a:srgbClr val="00539D"/>
                </a:solidFill>
              </a:rPr>
              <a:t>  A small online retailer estimates that the cost, in dollars, associated with selling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units of a particular product is given by the expression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0.001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+ 500. The revenue from selling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 </a:t>
            </a:r>
            <a:r>
              <a:rPr b="1" sz="2400">
                <a:solidFill>
                  <a:srgbClr val="00539D"/>
                </a:solidFill>
              </a:rPr>
              <a:t>units is given by 10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. Write a polynomial to represent the profits generated by the product if profit = revenue – cost.</a:t>
            </a:r>
          </a:p>
        </p:txBody>
      </p:sp>
      <p:pic>
        <p:nvPicPr>
          <p:cNvPr id="382" name="E-6-1-5-A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3962400"/>
            <a:ext cx="5943600" cy="189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1" grpId="1"/>
      <p:bldP build="whole" bldLvl="1" animBg="1" rev="0" advAuto="0" spid="38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85" name="Shape 385"/>
          <p:cNvSpPr/>
          <p:nvPr/>
        </p:nvSpPr>
        <p:spPr>
          <a:xfrm>
            <a:off x="4267200" y="771525"/>
            <a:ext cx="43434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Write a Polynomial Expression</a:t>
            </a:r>
            <a:endParaRPr sz="2000"/>
          </a:p>
        </p:txBody>
      </p:sp>
      <p:sp>
        <p:nvSpPr>
          <p:cNvPr id="386" name="Shape 386"/>
          <p:cNvSpPr/>
          <p:nvPr/>
        </p:nvSpPr>
        <p:spPr>
          <a:xfrm>
            <a:off x="1143000" y="1495425"/>
            <a:ext cx="7686675" cy="2148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700"/>
              </a:spcBef>
              <a:tabLst>
                <a:tab pos="342900" algn="l"/>
                <a:tab pos="4572000" algn="l"/>
              </a:tabLst>
            </a:pPr>
            <a:r>
              <a:rPr sz="2400"/>
              <a:t>10</a:t>
            </a:r>
            <a:r>
              <a:rPr i="1" sz="2400"/>
              <a:t>x</a:t>
            </a:r>
            <a:r>
              <a:rPr sz="2400"/>
              <a:t> – (0.001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+ 5</a:t>
            </a:r>
            <a:r>
              <a:rPr i="1" sz="2400"/>
              <a:t>x</a:t>
            </a:r>
            <a:r>
              <a:rPr sz="2400"/>
              <a:t> + 500)	Original expression</a:t>
            </a:r>
            <a:endParaRPr sz="2400"/>
          </a:p>
          <a:p>
            <a:pPr lvl="0">
              <a:lnSpc>
                <a:spcPct val="90000"/>
              </a:lnSpc>
              <a:spcBef>
                <a:spcPts val="1700"/>
              </a:spcBef>
              <a:tabLst>
                <a:tab pos="342900" algn="l"/>
                <a:tab pos="4572000" algn="l"/>
              </a:tabLst>
            </a:pPr>
            <a:r>
              <a:rPr sz="2400"/>
              <a:t>	= 10</a:t>
            </a:r>
            <a:r>
              <a:rPr i="1" sz="2400"/>
              <a:t>x</a:t>
            </a:r>
            <a:r>
              <a:rPr sz="2400"/>
              <a:t> – 0.001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– 5</a:t>
            </a:r>
            <a:r>
              <a:rPr i="1" sz="2400"/>
              <a:t>x</a:t>
            </a:r>
            <a:r>
              <a:rPr sz="2400"/>
              <a:t> – 500	Distributive Property</a:t>
            </a:r>
            <a:endParaRPr sz="2400"/>
          </a:p>
          <a:p>
            <a:pPr lvl="0">
              <a:lnSpc>
                <a:spcPct val="90000"/>
              </a:lnSpc>
              <a:spcBef>
                <a:spcPts val="1700"/>
              </a:spcBef>
              <a:tabLst>
                <a:tab pos="342900" algn="l"/>
                <a:tab pos="4572000" algn="l"/>
              </a:tabLst>
            </a:pPr>
            <a:r>
              <a:rPr sz="2400"/>
              <a:t>	= –0.001</a:t>
            </a:r>
            <a:r>
              <a:rPr i="1" sz="2400"/>
              <a:t>x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+ 5</a:t>
            </a:r>
            <a:r>
              <a:rPr i="1" sz="2400"/>
              <a:t>x</a:t>
            </a:r>
            <a:r>
              <a:rPr sz="2400"/>
              <a:t> – 500	Add 10</a:t>
            </a:r>
            <a:r>
              <a:rPr i="1" sz="2400"/>
              <a:t>x</a:t>
            </a:r>
            <a:r>
              <a:rPr sz="2400"/>
              <a:t> to –5</a:t>
            </a:r>
            <a:r>
              <a:rPr i="1" sz="2400"/>
              <a:t>x</a:t>
            </a:r>
            <a:r>
              <a:rPr sz="2400"/>
              <a:t>.</a:t>
            </a:r>
            <a:endParaRPr sz="2400"/>
          </a:p>
          <a:p>
            <a:pPr lvl="0">
              <a:lnSpc>
                <a:spcPct val="90000"/>
              </a:lnSpc>
              <a:spcBef>
                <a:spcPts val="1700"/>
              </a:spcBef>
              <a:tabLst>
                <a:tab pos="342900" algn="l"/>
                <a:tab pos="45720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C1D24"/>
                </a:solidFill>
              </a:rPr>
              <a:t>  </a:t>
            </a:r>
            <a:r>
              <a:rPr sz="2400">
                <a:solidFill>
                  <a:srgbClr val="E01B22"/>
                </a:solidFill>
              </a:rPr>
              <a:t>The polynomial is –0.001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i="1" sz="600">
                <a:solidFill>
                  <a:srgbClr val="E01B22"/>
                </a:solidFill>
              </a:rPr>
              <a:t> </a:t>
            </a:r>
            <a:r>
              <a:rPr baseline="40000" sz="2400">
                <a:solidFill>
                  <a:srgbClr val="E01B22"/>
                </a:solidFill>
              </a:rPr>
              <a:t>2</a:t>
            </a:r>
            <a:r>
              <a:rPr sz="2400">
                <a:solidFill>
                  <a:srgbClr val="E01B22"/>
                </a:solidFill>
              </a:rPr>
              <a:t> + 5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– 500.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89" name="Shape 38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graphicFrame>
        <p:nvGraphicFramePr>
          <p:cNvPr id="390" name="Chart 390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91" name="Shape 391"/>
          <p:cNvSpPr/>
          <p:nvPr/>
        </p:nvSpPr>
        <p:spPr>
          <a:xfrm>
            <a:off x="857250" y="3679825"/>
            <a:ext cx="4857750" cy="2058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7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–0.003</a:t>
            </a:r>
            <a:r>
              <a:rPr b="1" i="1" sz="2400"/>
              <a:t>x</a:t>
            </a:r>
            <a:r>
              <a:rPr b="1" sz="2400"/>
              <a:t> + 24.7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7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– 0.003</a:t>
            </a:r>
            <a:r>
              <a:rPr b="1" i="1" sz="2400"/>
              <a:t>x</a:t>
            </a:r>
            <a:r>
              <a:rPr b="1" sz="2400"/>
              <a:t> + 28.6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7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0.003</a:t>
            </a:r>
            <a:r>
              <a:rPr b="1" i="1" sz="2400"/>
              <a:t>x</a:t>
            </a:r>
            <a:r>
              <a:rPr b="1" sz="2400"/>
              <a:t> + 28.6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7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0.003</a:t>
            </a:r>
            <a:r>
              <a:rPr b="1" i="1" sz="2400"/>
              <a:t>x</a:t>
            </a:r>
            <a:r>
              <a:rPr b="1" sz="2400"/>
              <a:t> + 24.7</a:t>
            </a:r>
          </a:p>
        </p:txBody>
      </p:sp>
      <p:sp>
        <p:nvSpPr>
          <p:cNvPr id="392" name="Shape 392"/>
          <p:cNvSpPr/>
          <p:nvPr/>
        </p:nvSpPr>
        <p:spPr>
          <a:xfrm>
            <a:off x="476250" y="1489075"/>
            <a:ext cx="8020050" cy="2042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INTEREST</a:t>
            </a:r>
            <a:r>
              <a:rPr b="1" sz="2400">
                <a:solidFill>
                  <a:srgbClr val="00539D"/>
                </a:solidFill>
              </a:rPr>
              <a:t>  Olivia has $1300 to invest in a government bond that has an annual interest rate of 2.2%, and a savings account that pays 1.9% per year. Write a polynomial for the interest she will earn in one year if she invests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dollars in the government bond.</a:t>
            </a:r>
          </a:p>
        </p:txBody>
      </p:sp>
      <p:pic>
        <p:nvPicPr>
          <p:cNvPr id="39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847725" y="59531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4"/>
      <p:bldP build="whole" bldLvl="1" animBg="1" rev="0" advAuto="0" spid="395" grpId="6"/>
      <p:bldP build="whole" bldLvl="1" animBg="1" rev="0" advAuto="0" spid="390" grpId="5"/>
      <p:bldP build="whole" bldLvl="1" animBg="1" rev="0" advAuto="0" spid="392" grpId="3"/>
      <p:bldP build="whole" bldLvl="1" animBg="1" rev="0" advAuto="0" spid="394" grpId="2"/>
      <p:bldP build="whole" bldLvl="1" animBg="1" rev="0" advAuto="0" spid="39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49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812800" y="1828800"/>
            <a:ext cx="7620000" cy="1305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sz="2800"/>
              <a:t>You evaluated powers. (Lesson 1–1)</a:t>
            </a:r>
            <a:endParaRPr sz="28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br>
              <a:rPr sz="2800"/>
            </a:br>
          </a:p>
        </p:txBody>
      </p:sp>
      <p:pic>
        <p:nvPicPr>
          <p:cNvPr id="151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812800" y="4057650"/>
            <a:ext cx="7620000" cy="1348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Multiply, divide, and simplify monomials and expressions involving powers.</a:t>
            </a:r>
            <a:endParaRPr sz="2800"/>
          </a:p>
        </p:txBody>
      </p:sp>
      <p:sp>
        <p:nvSpPr>
          <p:cNvPr id="153" name="Shape 153"/>
          <p:cNvSpPr/>
          <p:nvPr/>
        </p:nvSpPr>
        <p:spPr>
          <a:xfrm>
            <a:off x="812800" y="508635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Add, subtract, and multiply polynomials.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2"/>
      <p:bldP build="whole" bldLvl="1" animBg="1" rev="0" advAuto="0" spid="149" grpId="1"/>
      <p:bldP build="p" bldLvl="5" animBg="1" rev="0" advAuto="0" spid="153" grpId="5"/>
      <p:bldP build="whole" bldLvl="1" animBg="1" rev="0" advAuto="0" spid="151" grpId="3"/>
      <p:bldP build="whole" bldLvl="1" animBg="1" rev="0" advAuto="0" spid="152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6</a:t>
            </a:r>
          </a:p>
        </p:txBody>
      </p:sp>
      <p:sp>
        <p:nvSpPr>
          <p:cNvPr id="398" name="Shape 398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Multiply Polynomials</a:t>
            </a:r>
            <a:endParaRPr sz="2000"/>
          </a:p>
        </p:txBody>
      </p:sp>
      <p:sp>
        <p:nvSpPr>
          <p:cNvPr id="399" name="Shape 399"/>
          <p:cNvSpPr/>
          <p:nvPr/>
        </p:nvSpPr>
        <p:spPr>
          <a:xfrm>
            <a:off x="800100" y="1504950"/>
            <a:ext cx="770572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Find (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sz="2400">
                <a:solidFill>
                  <a:srgbClr val="00539D"/>
                </a:solidFill>
              </a:rPr>
              <a:t> – 4)(</a:t>
            </a:r>
            <a:r>
              <a:rPr b="1" i="1" sz="2400">
                <a:solidFill>
                  <a:srgbClr val="00539D"/>
                </a:solidFill>
              </a:rPr>
              <a:t>a</a:t>
            </a:r>
            <a:r>
              <a:rPr b="1" sz="2400">
                <a:solidFill>
                  <a:srgbClr val="00539D"/>
                </a:solidFill>
              </a:rPr>
              <a:t> + 2).</a:t>
            </a:r>
          </a:p>
        </p:txBody>
      </p:sp>
      <p:sp>
        <p:nvSpPr>
          <p:cNvPr id="400" name="Shape 400"/>
          <p:cNvSpPr/>
          <p:nvPr/>
        </p:nvSpPr>
        <p:spPr>
          <a:xfrm>
            <a:off x="457200" y="2100262"/>
            <a:ext cx="3859213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(</a:t>
            </a:r>
            <a:r>
              <a:rPr i="1" sz="2400"/>
              <a:t>a</a:t>
            </a:r>
            <a:r>
              <a:rPr baseline="40000" sz="2400"/>
              <a:t>2</a:t>
            </a:r>
            <a:r>
              <a:rPr sz="2400"/>
              <a:t> + 3</a:t>
            </a:r>
            <a:r>
              <a:rPr i="1" sz="2400"/>
              <a:t>a</a:t>
            </a:r>
            <a:r>
              <a:rPr sz="2400"/>
              <a:t> – 4)(</a:t>
            </a:r>
            <a:r>
              <a:rPr i="1" sz="2400"/>
              <a:t>a</a:t>
            </a:r>
            <a:r>
              <a:rPr sz="2400"/>
              <a:t> + 2)</a:t>
            </a:r>
          </a:p>
        </p:txBody>
      </p:sp>
      <p:pic>
        <p:nvPicPr>
          <p:cNvPr id="401" name="ALG02_614.png"/>
          <p:cNvPicPr/>
          <p:nvPr/>
        </p:nvPicPr>
        <p:blipFill>
          <a:blip r:embed="rId2">
            <a:extLst/>
          </a:blip>
          <a:srcRect l="0" t="0" r="26264" b="76016"/>
          <a:stretch>
            <a:fillRect/>
          </a:stretch>
        </p:blipFill>
        <p:spPr>
          <a:xfrm>
            <a:off x="952500" y="2781300"/>
            <a:ext cx="4278313" cy="477838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>
            <a:off x="5216525" y="2819400"/>
            <a:ext cx="355441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Distributive Property</a:t>
            </a:r>
          </a:p>
        </p:txBody>
      </p:sp>
      <p:pic>
        <p:nvPicPr>
          <p:cNvPr id="403" name="ALG02_614.png"/>
          <p:cNvPicPr/>
          <p:nvPr/>
        </p:nvPicPr>
        <p:blipFill>
          <a:blip r:embed="rId2">
            <a:extLst/>
          </a:blip>
          <a:srcRect l="0" t="36096" r="0" b="33146"/>
          <a:stretch>
            <a:fillRect/>
          </a:stretch>
        </p:blipFill>
        <p:spPr>
          <a:xfrm>
            <a:off x="952500" y="3535362"/>
            <a:ext cx="5802313" cy="612776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/>
          <p:nvPr/>
        </p:nvSpPr>
        <p:spPr>
          <a:xfrm>
            <a:off x="5216525" y="4086225"/>
            <a:ext cx="355441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Distributive Property</a:t>
            </a:r>
          </a:p>
        </p:txBody>
      </p:sp>
      <p:pic>
        <p:nvPicPr>
          <p:cNvPr id="405" name="ALG02_614.png"/>
          <p:cNvPicPr/>
          <p:nvPr/>
        </p:nvPicPr>
        <p:blipFill>
          <a:blip r:embed="rId2">
            <a:extLst/>
          </a:blip>
          <a:srcRect l="0" t="77688" r="0" b="0"/>
          <a:stretch>
            <a:fillRect/>
          </a:stretch>
        </p:blipFill>
        <p:spPr>
          <a:xfrm>
            <a:off x="952500" y="4732337"/>
            <a:ext cx="5802313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/>
        </p:nvSpPr>
        <p:spPr>
          <a:xfrm>
            <a:off x="5216525" y="4819650"/>
            <a:ext cx="355441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Multiply monomials.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3" grpId="5"/>
      <p:bldP build="whole" bldLvl="1" animBg="1" rev="0" advAuto="0" spid="404" grpId="6"/>
      <p:bldP build="whole" bldLvl="1" animBg="1" rev="0" advAuto="0" spid="401" grpId="3"/>
      <p:bldP build="whole" bldLvl="1" animBg="1" rev="0" advAuto="0" spid="405" grpId="7"/>
      <p:bldP build="p" bldLvl="5" animBg="1" rev="0" advAuto="0" spid="400" grpId="2"/>
      <p:bldP build="whole" bldLvl="1" animBg="1" rev="0" advAuto="0" spid="402" grpId="4"/>
      <p:bldP build="p" bldLvl="5" animBg="1" rev="0" advAuto="0" spid="399" grpId="1"/>
      <p:bldP build="whole" bldLvl="1" animBg="1" rev="0" advAuto="0" spid="406" grpId="8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6</a:t>
            </a:r>
          </a:p>
        </p:txBody>
      </p:sp>
      <p:sp>
        <p:nvSpPr>
          <p:cNvPr id="409" name="Shape 409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Multiply Polynomials</a:t>
            </a:r>
            <a:endParaRPr sz="2000"/>
          </a:p>
        </p:txBody>
      </p:sp>
      <p:sp>
        <p:nvSpPr>
          <p:cNvPr id="410" name="Shape 410"/>
          <p:cNvSpPr/>
          <p:nvPr/>
        </p:nvSpPr>
        <p:spPr>
          <a:xfrm>
            <a:off x="457200" y="1504950"/>
            <a:ext cx="82296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400050">
              <a:lnSpc>
                <a:spcPct val="90000"/>
              </a:lnSpc>
              <a:spcBef>
                <a:spcPts val="500"/>
              </a:spcBef>
              <a:tabLst>
                <a:tab pos="5092700" algn="l"/>
              </a:tabLst>
            </a:pPr>
            <a:r>
              <a:rPr sz="2400"/>
              <a:t>= </a:t>
            </a:r>
            <a:r>
              <a:rPr i="1" sz="2400"/>
              <a:t>a</a:t>
            </a:r>
            <a:r>
              <a:rPr baseline="40000" sz="2400"/>
              <a:t>3</a:t>
            </a:r>
            <a:r>
              <a:rPr sz="2400"/>
              <a:t> + 5</a:t>
            </a:r>
            <a:r>
              <a:rPr i="1" sz="2400"/>
              <a:t>a</a:t>
            </a:r>
            <a:r>
              <a:rPr baseline="40000" sz="2400"/>
              <a:t>2</a:t>
            </a:r>
            <a:r>
              <a:rPr sz="2400"/>
              <a:t> + 2</a:t>
            </a:r>
            <a:r>
              <a:rPr i="1" sz="2400"/>
              <a:t>a</a:t>
            </a:r>
            <a:r>
              <a:rPr sz="2400"/>
              <a:t> – 8	Combine like terms.</a:t>
            </a:r>
          </a:p>
        </p:txBody>
      </p:sp>
      <p:sp>
        <p:nvSpPr>
          <p:cNvPr id="411" name="Shape 411"/>
          <p:cNvSpPr/>
          <p:nvPr/>
        </p:nvSpPr>
        <p:spPr>
          <a:xfrm>
            <a:off x="457200" y="2760662"/>
            <a:ext cx="8229600" cy="461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  <a:r>
              <a:rPr i="1" sz="2400">
                <a:solidFill>
                  <a:srgbClr val="E01B22"/>
                </a:solidFill>
              </a:rPr>
              <a:t>a</a:t>
            </a:r>
            <a:r>
              <a:rPr baseline="40000" sz="2400">
                <a:solidFill>
                  <a:srgbClr val="E01B22"/>
                </a:solidFill>
              </a:rPr>
              <a:t>3</a:t>
            </a:r>
            <a:r>
              <a:rPr sz="2400">
                <a:solidFill>
                  <a:srgbClr val="E01B22"/>
                </a:solidFill>
              </a:rPr>
              <a:t> + 5</a:t>
            </a:r>
            <a:r>
              <a:rPr i="1" sz="2400">
                <a:solidFill>
                  <a:srgbClr val="E01B22"/>
                </a:solidFill>
              </a:rPr>
              <a:t>a</a:t>
            </a:r>
            <a:r>
              <a:rPr baseline="40000" sz="2400">
                <a:solidFill>
                  <a:srgbClr val="E01B22"/>
                </a:solidFill>
              </a:rPr>
              <a:t>2</a:t>
            </a:r>
            <a:r>
              <a:rPr sz="2400">
                <a:solidFill>
                  <a:srgbClr val="E01B22"/>
                </a:solidFill>
              </a:rPr>
              <a:t> + 2</a:t>
            </a:r>
            <a:r>
              <a:rPr i="1" sz="2400">
                <a:solidFill>
                  <a:srgbClr val="E01B22"/>
                </a:solidFill>
              </a:rPr>
              <a:t>a</a:t>
            </a:r>
            <a:r>
              <a:rPr sz="2400">
                <a:solidFill>
                  <a:srgbClr val="E01B22"/>
                </a:solidFill>
              </a:rPr>
              <a:t> – 8</a:t>
            </a:r>
          </a:p>
        </p:txBody>
      </p:sp>
      <p:pic>
        <p:nvPicPr>
          <p:cNvPr id="412" name="Math Motion-ani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5354637"/>
            <a:ext cx="2000250" cy="747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0" grpId="1"/>
      <p:bldP build="p" bldLvl="5" animBg="1" rev="0" advAuto="0" spid="411" grpId="2"/>
      <p:bldP build="whole" bldLvl="1" animBg="1" rev="0" advAuto="0" spid="412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415" name="Shape 41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6</a:t>
            </a:r>
          </a:p>
        </p:txBody>
      </p:sp>
      <p:graphicFrame>
        <p:nvGraphicFramePr>
          <p:cNvPr id="416" name="Chart 416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17" name="Shape 417"/>
          <p:cNvSpPr/>
          <p:nvPr/>
        </p:nvSpPr>
        <p:spPr>
          <a:xfrm>
            <a:off x="857250" y="2317750"/>
            <a:ext cx="4857750" cy="240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sz="2400"/>
              <a:t> + 7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+ 10</a:t>
            </a:r>
            <a:r>
              <a:rPr b="1" i="1" sz="2400"/>
              <a:t>x</a:t>
            </a:r>
            <a:r>
              <a:rPr b="1" sz="2400"/>
              <a:t> – 8</a:t>
            </a:r>
            <a:endParaRPr b="1" i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+ 4</a:t>
            </a:r>
            <a:r>
              <a:rPr b="1" i="1" sz="2400"/>
              <a:t>x</a:t>
            </a:r>
            <a:r>
              <a:rPr b="1" sz="2400"/>
              <a:t> + 2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sz="2400"/>
              <a:t> + 3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– 2</a:t>
            </a:r>
            <a:r>
              <a:rPr b="1" i="1" sz="2400"/>
              <a:t>x</a:t>
            </a:r>
            <a:r>
              <a:rPr b="1" sz="2400"/>
              <a:t> + 8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3</a:t>
            </a:r>
            <a:r>
              <a:rPr b="1" sz="2400"/>
              <a:t> + 7</a:t>
            </a:r>
            <a:r>
              <a:rPr b="1" i="1" sz="2400"/>
              <a:t>x</a:t>
            </a:r>
            <a:r>
              <a:rPr b="1" i="1" sz="600"/>
              <a:t> </a:t>
            </a:r>
            <a:r>
              <a:rPr b="1" baseline="40000" sz="2400"/>
              <a:t>2</a:t>
            </a:r>
            <a:r>
              <a:rPr b="1" sz="2400"/>
              <a:t> + 14</a:t>
            </a:r>
            <a:r>
              <a:rPr b="1" i="1" sz="2400"/>
              <a:t>x</a:t>
            </a:r>
            <a:r>
              <a:rPr b="1" sz="2400"/>
              <a:t> – 8</a:t>
            </a:r>
          </a:p>
        </p:txBody>
      </p:sp>
      <p:sp>
        <p:nvSpPr>
          <p:cNvPr id="418" name="Shape 418"/>
          <p:cNvSpPr/>
          <p:nvPr/>
        </p:nvSpPr>
        <p:spPr>
          <a:xfrm>
            <a:off x="476250" y="149542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Find 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2)(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+ 4).</a:t>
            </a:r>
          </a:p>
        </p:txBody>
      </p:sp>
      <p:sp>
        <p:nvSpPr>
          <p:cNvPr id="419" name="Shape 419"/>
          <p:cNvSpPr/>
          <p:nvPr/>
        </p:nvSpPr>
        <p:spPr>
          <a:xfrm>
            <a:off x="857250" y="22987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420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2"/>
      <p:bldP build="whole" bldLvl="1" animBg="1" rev="0" advAuto="0" spid="417" grpId="4"/>
      <p:bldP build="whole" bldLvl="1" animBg="1" rev="0" advAuto="0" spid="420" grpId="1"/>
      <p:bldP build="whole" bldLvl="1" animBg="1" rev="0" advAuto="0" spid="416" grpId="5"/>
      <p:bldP build="whole" bldLvl="1" animBg="1" rev="0" advAuto="0" spid="419" grpId="6"/>
      <p:bldP build="whole" bldLvl="1" animBg="1" rev="0" advAuto="0" spid="418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56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812800" y="1828800"/>
            <a:ext cx="7620000" cy="147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simplify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degree of a polynomial</a:t>
            </a:r>
            <a:endParaRPr sz="2800"/>
          </a:p>
        </p:txBody>
      </p:sp>
      <p:pic>
        <p:nvPicPr>
          <p:cNvPr id="158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2"/>
      <p:bldP build="whole" bldLvl="1" animBg="1" rev="0" advAuto="0" spid="1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161" name="ALG2-CH06-333-A-C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325" y="571500"/>
            <a:ext cx="61722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164" name="ALG2-CH06-334-A-KC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698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7" name="Shape 167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Simplify Expressions</a:t>
            </a:r>
            <a:endParaRPr sz="2000"/>
          </a:p>
        </p:txBody>
      </p:sp>
      <p:grpSp>
        <p:nvGrpSpPr>
          <p:cNvPr id="170" name="Group 170"/>
          <p:cNvGrpSpPr/>
          <p:nvPr/>
        </p:nvGrpSpPr>
        <p:grpSpPr>
          <a:xfrm>
            <a:off x="876300" y="1476375"/>
            <a:ext cx="7705725" cy="785094"/>
            <a:chOff x="0" y="0"/>
            <a:chExt cx="7705725" cy="785093"/>
          </a:xfrm>
        </p:grpSpPr>
        <p:pic>
          <p:nvPicPr>
            <p:cNvPr id="168" name="6-1-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81450" y="0"/>
              <a:ext cx="2101850" cy="457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Shape 169"/>
            <p:cNvSpPr/>
            <p:nvPr/>
          </p:nvSpPr>
          <p:spPr>
            <a:xfrm>
              <a:off x="0" y="26987"/>
              <a:ext cx="7705725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E01B22"/>
                  </a:solidFill>
                </a:rPr>
                <a:t>A.</a:t>
              </a:r>
              <a:r>
                <a:rPr b="1" sz="2400">
                  <a:solidFill>
                    <a:srgbClr val="00539D"/>
                  </a:solidFill>
                </a:rPr>
                <a:t> Simplify the expression                         . Assume that no variable equals 0.</a:t>
              </a:r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906462" y="2625725"/>
            <a:ext cx="7827963" cy="515938"/>
            <a:chOff x="0" y="0"/>
            <a:chExt cx="7827962" cy="515937"/>
          </a:xfrm>
        </p:grpSpPr>
        <p:sp>
          <p:nvSpPr>
            <p:cNvPr id="171" name="Shape 171"/>
            <p:cNvSpPr/>
            <p:nvPr/>
          </p:nvSpPr>
          <p:spPr>
            <a:xfrm>
              <a:off x="5008562" y="1587"/>
              <a:ext cx="2819401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Original expression</a:t>
              </a:r>
            </a:p>
          </p:txBody>
        </p:sp>
        <p:pic>
          <p:nvPicPr>
            <p:cNvPr id="172" name="6-1-1.png"/>
            <p:cNvPicPr/>
            <p:nvPr/>
          </p:nvPicPr>
          <p:blipFill>
            <a:blip r:embed="rId3">
              <a:extLst/>
            </a:blip>
            <a:srcRect l="0" t="0" r="0" b="91404"/>
            <a:stretch>
              <a:fillRect/>
            </a:stretch>
          </p:blipFill>
          <p:spPr>
            <a:xfrm>
              <a:off x="0" y="0"/>
              <a:ext cx="5037138" cy="515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6" name="Group 176"/>
          <p:cNvGrpSpPr/>
          <p:nvPr/>
        </p:nvGrpSpPr>
        <p:grpSpPr>
          <a:xfrm>
            <a:off x="906462" y="3516312"/>
            <a:ext cx="7885113" cy="963613"/>
            <a:chOff x="0" y="0"/>
            <a:chExt cx="7885112" cy="963612"/>
          </a:xfrm>
        </p:grpSpPr>
        <p:sp>
          <p:nvSpPr>
            <p:cNvPr id="174" name="Shape 174"/>
            <p:cNvSpPr/>
            <p:nvPr/>
          </p:nvSpPr>
          <p:spPr>
            <a:xfrm>
              <a:off x="5008562" y="163512"/>
              <a:ext cx="2876551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Definition of negative exponents</a:t>
              </a:r>
            </a:p>
          </p:txBody>
        </p:sp>
        <p:pic>
          <p:nvPicPr>
            <p:cNvPr id="175" name="6-1-1.png"/>
            <p:cNvPicPr/>
            <p:nvPr/>
          </p:nvPicPr>
          <p:blipFill>
            <a:blip r:embed="rId3">
              <a:extLst/>
            </a:blip>
            <a:srcRect l="0" t="10949" r="0" b="72996"/>
            <a:stretch>
              <a:fillRect/>
            </a:stretch>
          </p:blipFill>
          <p:spPr>
            <a:xfrm>
              <a:off x="0" y="-1"/>
              <a:ext cx="5037138" cy="963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9" name="Group 179"/>
          <p:cNvGrpSpPr/>
          <p:nvPr/>
        </p:nvGrpSpPr>
        <p:grpSpPr>
          <a:xfrm>
            <a:off x="906462" y="4876800"/>
            <a:ext cx="7885113" cy="992188"/>
            <a:chOff x="0" y="0"/>
            <a:chExt cx="7885112" cy="992187"/>
          </a:xfrm>
        </p:grpSpPr>
        <p:sp>
          <p:nvSpPr>
            <p:cNvPr id="177" name="Shape 177"/>
            <p:cNvSpPr/>
            <p:nvPr/>
          </p:nvSpPr>
          <p:spPr>
            <a:xfrm>
              <a:off x="5008562" y="150812"/>
              <a:ext cx="2876551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Definition of exponents</a:t>
              </a:r>
            </a:p>
          </p:txBody>
        </p:sp>
        <p:pic>
          <p:nvPicPr>
            <p:cNvPr id="178" name="6-1-1.png"/>
            <p:cNvPicPr/>
            <p:nvPr/>
          </p:nvPicPr>
          <p:blipFill>
            <a:blip r:embed="rId3">
              <a:extLst/>
            </a:blip>
            <a:srcRect l="0" t="29992" r="0" b="53477"/>
            <a:stretch>
              <a:fillRect/>
            </a:stretch>
          </p:blipFill>
          <p:spPr>
            <a:xfrm>
              <a:off x="0" y="0"/>
              <a:ext cx="5037138" cy="992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3" grpId="2"/>
      <p:bldP build="whole" bldLvl="1" animBg="1" rev="0" advAuto="0" spid="176" grpId="3"/>
      <p:bldP build="whole" bldLvl="1" animBg="1" rev="0" advAuto="0" spid="179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82" name="Shape 182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Simplify Expressions</a:t>
            </a:r>
            <a:endParaRPr sz="2000"/>
          </a:p>
        </p:txBody>
      </p:sp>
      <p:pic>
        <p:nvPicPr>
          <p:cNvPr id="183" name="6-1-1.png"/>
          <p:cNvPicPr/>
          <p:nvPr/>
        </p:nvPicPr>
        <p:blipFill>
          <a:blip r:embed="rId2">
            <a:extLst/>
          </a:blip>
          <a:srcRect l="0" t="85052" r="0" b="0"/>
          <a:stretch>
            <a:fillRect/>
          </a:stretch>
        </p:blipFill>
        <p:spPr>
          <a:xfrm>
            <a:off x="906462" y="4190999"/>
            <a:ext cx="5037138" cy="8972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 186"/>
          <p:cNvGrpSpPr/>
          <p:nvPr/>
        </p:nvGrpSpPr>
        <p:grpSpPr>
          <a:xfrm>
            <a:off x="906462" y="2792412"/>
            <a:ext cx="8085138" cy="952501"/>
            <a:chOff x="0" y="0"/>
            <a:chExt cx="8085137" cy="952500"/>
          </a:xfrm>
        </p:grpSpPr>
        <p:pic>
          <p:nvPicPr>
            <p:cNvPr id="184" name="6-1-1.png"/>
            <p:cNvPicPr/>
            <p:nvPr/>
          </p:nvPicPr>
          <p:blipFill>
            <a:blip r:embed="rId2">
              <a:extLst/>
            </a:blip>
            <a:srcRect l="0" t="67597" r="0" b="16534"/>
            <a:stretch>
              <a:fillRect/>
            </a:stretch>
          </p:blipFill>
          <p:spPr>
            <a:xfrm>
              <a:off x="0" y="0"/>
              <a:ext cx="5037138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Shape 185"/>
            <p:cNvSpPr/>
            <p:nvPr/>
          </p:nvSpPr>
          <p:spPr>
            <a:xfrm>
              <a:off x="5265737" y="238125"/>
              <a:ext cx="2819401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Simplify.</a:t>
              </a:r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906462" y="1314450"/>
            <a:ext cx="7818438" cy="982663"/>
            <a:chOff x="0" y="0"/>
            <a:chExt cx="7818437" cy="982662"/>
          </a:xfrm>
        </p:grpSpPr>
        <p:sp>
          <p:nvSpPr>
            <p:cNvPr id="187" name="Shape 187"/>
            <p:cNvSpPr/>
            <p:nvPr/>
          </p:nvSpPr>
          <p:spPr>
            <a:xfrm>
              <a:off x="5265737" y="85725"/>
              <a:ext cx="2552701" cy="758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</a:pPr>
              <a:r>
                <a:rPr sz="2400"/>
                <a:t>Divide out </a:t>
              </a:r>
              <a:br>
                <a:rPr sz="2400"/>
              </a:br>
              <a:r>
                <a:rPr sz="2400"/>
                <a:t>common factors.</a:t>
              </a:r>
            </a:p>
          </p:txBody>
        </p:sp>
        <p:pic>
          <p:nvPicPr>
            <p:cNvPr id="188" name="6-1-1.png"/>
            <p:cNvPicPr/>
            <p:nvPr/>
          </p:nvPicPr>
          <p:blipFill>
            <a:blip r:embed="rId3">
              <a:extLst/>
            </a:blip>
            <a:srcRect l="0" t="48081" r="0" b="35546"/>
            <a:stretch>
              <a:fillRect/>
            </a:stretch>
          </p:blipFill>
          <p:spPr>
            <a:xfrm>
              <a:off x="0" y="0"/>
              <a:ext cx="5037138" cy="982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whole" bldLvl="1" animBg="1" rev="0" advAuto="0" spid="186" grpId="2"/>
      <p:bldP build="whole" bldLvl="1" animBg="1" rev="0" advAuto="0" spid="1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92" name="Shape 192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Simplify Expressions</a:t>
            </a:r>
          </a:p>
        </p:txBody>
      </p:sp>
      <p:grpSp>
        <p:nvGrpSpPr>
          <p:cNvPr id="195" name="Group 195"/>
          <p:cNvGrpSpPr/>
          <p:nvPr/>
        </p:nvGrpSpPr>
        <p:grpSpPr>
          <a:xfrm>
            <a:off x="876300" y="1266825"/>
            <a:ext cx="7705725" cy="994644"/>
            <a:chOff x="0" y="0"/>
            <a:chExt cx="7705725" cy="994643"/>
          </a:xfrm>
        </p:grpSpPr>
        <p:pic>
          <p:nvPicPr>
            <p:cNvPr id="193" name="6-1-2.png"/>
            <p:cNvPicPr/>
            <p:nvPr/>
          </p:nvPicPr>
          <p:blipFill>
            <a:blip r:embed="rId2">
              <a:extLst/>
            </a:blip>
            <a:srcRect l="0" t="0" r="88034" b="86497"/>
            <a:stretch>
              <a:fillRect/>
            </a:stretch>
          </p:blipFill>
          <p:spPr>
            <a:xfrm>
              <a:off x="3995737" y="0"/>
              <a:ext cx="538163" cy="844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Shape 194"/>
            <p:cNvSpPr/>
            <p:nvPr/>
          </p:nvSpPr>
          <p:spPr>
            <a:xfrm>
              <a:off x="0" y="236537"/>
              <a:ext cx="7705725" cy="75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E01B22"/>
                  </a:solidFill>
                </a:rPr>
                <a:t>B.</a:t>
              </a:r>
              <a:r>
                <a:rPr b="1" sz="2400">
                  <a:solidFill>
                    <a:srgbClr val="00539D"/>
                  </a:solidFill>
                </a:rPr>
                <a:t> Simplify the expression       . Assume that no variable equals 0.</a:t>
              </a:r>
            </a:p>
          </p:txBody>
        </p:sp>
      </p:grpSp>
      <p:sp>
        <p:nvSpPr>
          <p:cNvPr id="196" name="Shape 196"/>
          <p:cNvSpPr/>
          <p:nvPr/>
        </p:nvSpPr>
        <p:spPr>
          <a:xfrm>
            <a:off x="4629150" y="2757487"/>
            <a:ext cx="379888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Quotient of powers</a:t>
            </a:r>
          </a:p>
        </p:txBody>
      </p:sp>
      <p:sp>
        <p:nvSpPr>
          <p:cNvPr id="197" name="Shape 197"/>
          <p:cNvSpPr/>
          <p:nvPr/>
        </p:nvSpPr>
        <p:spPr>
          <a:xfrm>
            <a:off x="4629150" y="3725862"/>
            <a:ext cx="387667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Subtract powers.</a:t>
            </a:r>
          </a:p>
        </p:txBody>
      </p:sp>
      <p:sp>
        <p:nvSpPr>
          <p:cNvPr id="198" name="Shape 198"/>
          <p:cNvSpPr/>
          <p:nvPr/>
        </p:nvSpPr>
        <p:spPr>
          <a:xfrm>
            <a:off x="4629150" y="4343400"/>
            <a:ext cx="3876675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Definition of negative exponents</a:t>
            </a:r>
          </a:p>
        </p:txBody>
      </p:sp>
      <p:pic>
        <p:nvPicPr>
          <p:cNvPr id="199" name="Lesson 06-01-01b_edits.png"/>
          <p:cNvPicPr/>
          <p:nvPr/>
        </p:nvPicPr>
        <p:blipFill>
          <a:blip r:embed="rId3">
            <a:extLst/>
          </a:blip>
          <a:srcRect l="0" t="0" r="0" b="71208"/>
          <a:stretch>
            <a:fillRect/>
          </a:stretch>
        </p:blipFill>
        <p:spPr>
          <a:xfrm>
            <a:off x="1581150" y="2589212"/>
            <a:ext cx="1389063" cy="858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Lesson 06-01-01b_edits.png"/>
          <p:cNvPicPr/>
          <p:nvPr/>
        </p:nvPicPr>
        <p:blipFill>
          <a:blip r:embed="rId3">
            <a:extLst/>
          </a:blip>
          <a:srcRect l="0" t="27780" r="0" b="55880"/>
          <a:stretch>
            <a:fillRect/>
          </a:stretch>
        </p:blipFill>
        <p:spPr>
          <a:xfrm>
            <a:off x="1581150" y="3694112"/>
            <a:ext cx="1389063" cy="48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Lesson 06-01-01b_edits.png"/>
          <p:cNvPicPr/>
          <p:nvPr/>
        </p:nvPicPr>
        <p:blipFill>
          <a:blip r:embed="rId3">
            <a:extLst/>
          </a:blip>
          <a:srcRect l="0" t="44065" r="0" b="28100"/>
          <a:stretch>
            <a:fillRect/>
          </a:stretch>
        </p:blipFill>
        <p:spPr>
          <a:xfrm>
            <a:off x="1581150" y="4265612"/>
            <a:ext cx="1389063" cy="8302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Group 204"/>
          <p:cNvGrpSpPr/>
          <p:nvPr/>
        </p:nvGrpSpPr>
        <p:grpSpPr>
          <a:xfrm>
            <a:off x="419100" y="5303837"/>
            <a:ext cx="8229600" cy="839788"/>
            <a:chOff x="0" y="0"/>
            <a:chExt cx="8229600" cy="839787"/>
          </a:xfrm>
        </p:grpSpPr>
        <p:pic>
          <p:nvPicPr>
            <p:cNvPr id="202" name="Lesson 06-01-01b_edits.png"/>
            <p:cNvPicPr/>
            <p:nvPr/>
          </p:nvPicPr>
          <p:blipFill>
            <a:blip r:embed="rId3">
              <a:extLst/>
            </a:blip>
            <a:srcRect l="0" t="71846" r="0" b="0"/>
            <a:stretch>
              <a:fillRect/>
            </a:stretch>
          </p:blipFill>
          <p:spPr>
            <a:xfrm>
              <a:off x="1268412" y="0"/>
              <a:ext cx="1389063" cy="839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Shape 203"/>
            <p:cNvSpPr/>
            <p:nvPr/>
          </p:nvSpPr>
          <p:spPr>
            <a:xfrm>
              <a:off x="0" y="220662"/>
              <a:ext cx="82296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1368425" indent="-1023937">
                <a:lnSpc>
                  <a:spcPct val="90000"/>
                </a:lnSpc>
                <a:spcBef>
                  <a:spcPts val="500"/>
                </a:spcBef>
                <a:tabLst>
                  <a:tab pos="19431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  <a:r>
                <a:rPr sz="2400">
                  <a:solidFill>
                    <a:srgbClr val="E01B22"/>
                  </a:solidFill>
                </a:rPr>
                <a:t> 	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4"/>
      <p:bldP build="whole" bldLvl="1" animBg="1" rev="0" advAuto="0" spid="201" grpId="6"/>
      <p:bldP build="whole" bldLvl="1" animBg="1" rev="0" advAuto="0" spid="197" grpId="5"/>
      <p:bldP build="whole" bldLvl="1" animBg="1" rev="0" advAuto="0" spid="198" grpId="7"/>
      <p:bldP build="whole" bldLvl="1" animBg="1" rev="0" advAuto="0" spid="199" grpId="2"/>
      <p:bldP build="whole" bldLvl="1" animBg="1" rev="0" advAuto="0" spid="195" grpId="1"/>
      <p:bldP build="whole" bldLvl="1" animBg="1" rev="0" advAuto="0" spid="196" grpId="3"/>
      <p:bldP build="whole" bldLvl="1" animBg="1" rev="0" advAuto="0" spid="204" grpId="8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